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  <p:sldMasterId id="2147483675" r:id="rId3"/>
    <p:sldMasterId id="2147483676" r:id="rId4"/>
  </p:sldMasterIdLst>
  <p:notesMasterIdLst>
    <p:notesMasterId r:id="rId5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57"/>
    </p:embeddedFont>
    <p:embeddedFont>
      <p:font typeface="Arial Narrow" panose="020B0606020202030204" pitchFamily="34" charset="0"/>
      <p:regular r:id="rId58"/>
      <p:bold r:id="rId59"/>
      <p:italic r:id="rId60"/>
      <p:boldItalic r:id="rId61"/>
    </p:embeddedFont>
    <p:embeddedFont>
      <p:font typeface="Cabin" panose="020B0604020202020204" charset="0"/>
      <p:regular r:id="rId62"/>
      <p:bold r:id="rId63"/>
      <p:italic r:id="rId64"/>
      <p:boldItalic r:id="rId65"/>
    </p:embeddedFont>
    <p:embeddedFont>
      <p:font typeface="Calibri" panose="020F0502020204030204" pitchFamily="34" charset="0"/>
      <p:regular r:id="rId66"/>
      <p:bold r:id="rId67"/>
      <p:italic r:id="rId68"/>
      <p:boldItalic r:id="rId69"/>
    </p:embeddedFont>
    <p:embeddedFont>
      <p:font typeface="Lato Black" panose="020B0604020202020204" charset="0"/>
      <p:bold r:id="rId70"/>
      <p:boldItalic r:id="rId7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A74F09-8895-4778-B4DF-9EBD69B658A9}">
  <a:tblStyle styleId="{17A74F09-8895-4778-B4DF-9EBD69B658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8BCAA05-8A4D-44C5-8D0E-1DB5E608BF29}" styleName="Table_1">
    <a:wholeTbl>
      <a:tcTxStyle>
        <a:font>
          <a:latin typeface="Arial"/>
          <a:ea typeface="Arial"/>
          <a:cs typeface="Arial"/>
        </a:font>
        <a:srgbClr val="336666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2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7" Type="http://schemas.openxmlformats.org/officeDocument/2006/relationships/slide" Target="slides/slide3.xml"/><Relationship Id="rId71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1.fntdata"/><Relationship Id="rId61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Google Shape;21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9" name="Google Shape;21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8" name="Google Shape;30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9" name="Google Shape;309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6" name="Google Shape;31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7" name="Google Shape;317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4" name="Google Shape;32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5" name="Google Shape;325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2" name="Google Shape;33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3" name="Google Shape;333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0" name="Google Shape;34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1" name="Google Shape;341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7" name="Google Shape;34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8" name="Google Shape;348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4" name="Google Shape;35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5" name="Google Shape;355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1" name="Google Shape;361;p21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1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3" name="Google Shape;3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4" name="Google Shape;36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2" name="Google Shape;372;p22:notes"/>
          <p:cNvSpPr txBox="1"/>
          <p:nvPr/>
        </p:nvSpPr>
        <p:spPr>
          <a:xfrm>
            <a:off x="3795009" y="8534088"/>
            <a:ext cx="2903251" cy="44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44800" rIns="89600" bIns="44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2:notes"/>
          <p:cNvSpPr txBox="1"/>
          <p:nvPr/>
        </p:nvSpPr>
        <p:spPr>
          <a:xfrm>
            <a:off x="3795009" y="8534088"/>
            <a:ext cx="2903251" cy="44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44800" rIns="89600" bIns="44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4" name="Google Shape;37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5" name="Google Shape;37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4" name="Google Shape;384;p23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23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6" name="Google Shape;38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7" name="Google Shape;38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7" name="Google Shape;22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8" name="Google Shape;22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6" name="Google Shape;396;p24:notes"/>
          <p:cNvSpPr txBox="1"/>
          <p:nvPr/>
        </p:nvSpPr>
        <p:spPr>
          <a:xfrm>
            <a:off x="3795009" y="8534088"/>
            <a:ext cx="2903251" cy="44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44800" rIns="89600" bIns="44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24:notes"/>
          <p:cNvSpPr txBox="1"/>
          <p:nvPr/>
        </p:nvSpPr>
        <p:spPr>
          <a:xfrm>
            <a:off x="3795009" y="8534088"/>
            <a:ext cx="2903251" cy="44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44800" rIns="89600" bIns="44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8" name="Google Shape;39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9" name="Google Shape;399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8" name="Google Shape;408;p25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25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0" name="Google Shape;41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1" name="Google Shape;411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2" name="Google Shape;432;p26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26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26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5" name="Google Shape;43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6" name="Google Shape;43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2008- “8 of 9” ROH Fast Track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2009- “5 of 6” ROH Fast Track &amp; “5 of 5” NAR to ROH 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2010- “x of 5” ROH Fast Track &amp; “x of 9” NAR to ROH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4" name="Google Shape;454;p28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28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6" name="Google Shape;45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7" name="Google Shape;45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0" name="Google Shape;480;p29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29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29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3" name="Google Shape;48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4" name="Google Shape;484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2008- “8 of 9” ROH Fast Track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2009- “5 of 6” ROH Fast Track &amp; “5 of 5” NAR to ROH 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2010- “x of 5” ROH Fast Track &amp; “x of 9” NAR to ROH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26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4" name="Google Shape;494;p30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30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30:notes"/>
          <p:cNvSpPr txBox="1"/>
          <p:nvPr/>
        </p:nvSpPr>
        <p:spPr>
          <a:xfrm>
            <a:off x="3884960" y="8685396"/>
            <a:ext cx="2971490" cy="4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26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7" name="Google Shape;49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8" name="Google Shape;498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2008- “8 of 9” ROH Fast Track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2009- “5 of 6” ROH Fast Track &amp; “5 of 5” NAR to ROH 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2010- “x of 5” ROH Fast Track &amp; “x of 9” NAR to ROH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29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3" name="Google Shape;52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4" name="Google Shape;524;p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5" name="Google Shape;23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6" name="Google Shape;23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30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2" name="Google Shape;53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33" name="Google Shape;533;p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41" name="Google Shape;541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IOHA 2020 – 2 proposals (Korea, Mexico)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2" name="Google Shape;542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31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38:notes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32</a:t>
            </a:fld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7" name="Google Shape;54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8" name="Google Shape;548;p3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39:notes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33</a:t>
            </a:fld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8" name="Google Shape;56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9" name="Google Shape;569;p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40:notes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34</a:t>
            </a:fld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7" name="Google Shape;57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8" name="Google Shape;578;p4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35</a:t>
            </a:fld>
            <a:endParaRPr sz="1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7" name="Google Shape;58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8" name="Google Shape;588;p4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36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5" name="Google Shape;59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6" name="Google Shape;596;p4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Highlights for Bylaw Committee : Updates in the Policies and Procedures Manual: Examination fees changes, Fast track process added, Level of academic education for ROHT applicants, ROHT maintenance points reduced at 40 for 5 years period, Limit to challenge the ROH/ROHT examination, and some minor changes (Oral examination instead of Interview)</a:t>
            </a:r>
            <a:endParaRPr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Highlights for Translation committee (and names of members): Nothing very impressive was done this year to the website, as I had not much answer from my translation committee… Newsletter, exam question, documents when requested… The members were : Jacques Saindon a,d Benoit Barré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37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3" name="Google Shape;603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4" name="Google Shape;604;p4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Highlights for Bylaw Committee : Updates in the Policies and Procedures Manual: Examination fees changes, Fast track process added, Level of academic education for ROHT applicants, ROHT maintenance points reduced at 40 for 5 years period, Limit to challenge the ROH/ROHT examination, and some minor changes (Oral examination instead of Interview)</a:t>
            </a:r>
            <a:endParaRPr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Highlights for Translation committee (and names of members): Nothing very impressive was done this year to the website, as I had not much answer from my translation committee… Newsletter, exam question, documents when requested… The members were : Jacques Saindon a,d Benoit Barré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38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0" name="Google Shape;610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1" name="Google Shape;611;p4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39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9" name="Google Shape;619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0" name="Google Shape;620;p4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3" name="Google Shape;2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4" name="Google Shape;24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7" name="Google Shape;62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8" name="Google Shape;628;p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Kathy Smolynec – assist with French exams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Mike Howlett – officially stepping down this year.  Recognize his contributions.  Part of Committee since inception of ROHT exam in 1997 ( along with Joanne and Al Kenney) – integral member of group for over 15 years.  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David Jarrell will join the committee and take Mike’s place.</a:t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41</a:t>
            </a:fld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6" name="Google Shape;63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7" name="Google Shape;637;p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42</a:t>
            </a:fld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6" name="Google Shape;646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47" name="Google Shape;647;p5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43</a:t>
            </a:fld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5" name="Google Shape;655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6" name="Google Shape;656;p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44</a:t>
            </a:fld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65" name="Google Shape;665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6" name="Google Shape;666;p5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46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0" name="Google Shape;680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1" name="Google Shape;681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ROH Fast Track</a:t>
            </a:r>
            <a:r>
              <a:rPr lang="en-US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Process</a:t>
            </a:r>
            <a:endParaRPr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acknowledges academic qualifications of students of Canadian post graduate programs (UofT, UBC, McGill).</a:t>
            </a:r>
            <a:endParaRPr sz="1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Mentoring Program</a:t>
            </a:r>
            <a:endParaRPr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provides an opportunity for more experienced members to meet and provide advice to younger professionals.  </a:t>
            </a:r>
            <a:endParaRPr sz="1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Awards Program</a:t>
            </a:r>
            <a:endParaRPr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x $250 scholarships + free application and ROH Fast Track exam fees to the successful applicants from:</a:t>
            </a:r>
            <a:endParaRPr/>
          </a:p>
          <a:p>
            <a:pPr marL="914400" marR="0" lvl="2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British Columbia- School of Environmental Health </a:t>
            </a:r>
            <a:endParaRPr/>
          </a:p>
          <a:p>
            <a:pPr marL="914400" marR="0" lvl="2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Toronto- Graduate Department of Public Health Sciences </a:t>
            </a:r>
            <a:endParaRPr/>
          </a:p>
          <a:p>
            <a:pPr marL="914400" marR="0" lvl="2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McGill University- Department of Occupational Health</a:t>
            </a: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marR="0" lvl="2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marR="0" lvl="2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47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0" name="Google Shape;690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91" name="Google Shape;691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48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00" name="Google Shape;70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1" name="Google Shape;701;p5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1" name="Google Shape;25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2" name="Google Shape;25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50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0" name="Google Shape;730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31" name="Google Shape;731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7" name="Google Shape;27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8" name="Google Shape;27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ROH Fast Track</a:t>
            </a:r>
            <a:r>
              <a:rPr lang="en-US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Process</a:t>
            </a:r>
            <a:endParaRPr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acknowledges academic qualifications of students of Canadian post graduate programs (UofT, UBC, McGill).</a:t>
            </a:r>
            <a:endParaRPr sz="1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Mentoring Program</a:t>
            </a:r>
            <a:endParaRPr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provides an opportunity for more experienced members to meet and provide advice to younger professionals.  </a:t>
            </a:r>
            <a:endParaRPr sz="1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Awards Program</a:t>
            </a:r>
            <a:endParaRPr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x $250 scholarships + free application and ROH Fast Track exam fees to the successful applicants from:</a:t>
            </a:r>
            <a:endParaRPr/>
          </a:p>
          <a:p>
            <a:pPr marL="914400" marR="0" lvl="2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British Columbia- School of Environmental Health </a:t>
            </a:r>
            <a:endParaRPr/>
          </a:p>
          <a:p>
            <a:pPr marL="914400" marR="0" lvl="2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Toronto- Graduate Department of Public Health Sciences </a:t>
            </a:r>
            <a:endParaRPr/>
          </a:p>
          <a:p>
            <a:pPr marL="914400" marR="0" lvl="2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McGill University- Department of Occupational Health</a:t>
            </a: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marR="0" lvl="2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marR="0" lvl="2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5" name="Google Shape;28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6" name="Google Shape;28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ROH Fast Track</a:t>
            </a:r>
            <a:r>
              <a:rPr lang="en-US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Process</a:t>
            </a:r>
            <a:endParaRPr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acknowledges academic qualifications of students of Canadian post graduate programs (UofT, UBC, McGill).</a:t>
            </a:r>
            <a:endParaRPr sz="1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Mentoring Program</a:t>
            </a:r>
            <a:endParaRPr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provides an opportunity for more experienced members to meet and provide advice to younger professionals.  </a:t>
            </a:r>
            <a:endParaRPr sz="1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Awards Program</a:t>
            </a:r>
            <a:endParaRPr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x $250 scholarships + free application and ROH Fast Track exam fees to the successful applicants from:</a:t>
            </a:r>
            <a:endParaRPr/>
          </a:p>
          <a:p>
            <a:pPr marL="914400" marR="0" lvl="2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British Columbia- School of Environmental Health </a:t>
            </a:r>
            <a:endParaRPr/>
          </a:p>
          <a:p>
            <a:pPr marL="914400" marR="0" lvl="2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Toronto- Graduate Department of Public Health Sciences </a:t>
            </a:r>
            <a:endParaRPr/>
          </a:p>
          <a:p>
            <a:pPr marL="914400" marR="0" lvl="2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McGill University- Department of Occupational Health</a:t>
            </a: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marR="0" lvl="2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marR="0" lvl="2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3" name="Google Shape;29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4" name="Google Shape;29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ROH Fast Track</a:t>
            </a:r>
            <a:r>
              <a:rPr lang="en-US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Process</a:t>
            </a:r>
            <a:endParaRPr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acknowledges academic qualifications of students of Canadian post graduate programs (UofT, UBC, McGill).</a:t>
            </a:r>
            <a:endParaRPr sz="1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Mentoring Program</a:t>
            </a:r>
            <a:endParaRPr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provides an opportunity for more experienced members to meet and provide advice to younger professionals.  </a:t>
            </a:r>
            <a:endParaRPr sz="1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Awards Program</a:t>
            </a:r>
            <a:endParaRPr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x $250 scholarships + free application and ROH Fast Track exam fees to the successful applicants from:</a:t>
            </a:r>
            <a:endParaRPr/>
          </a:p>
          <a:p>
            <a:pPr marL="914400" marR="0" lvl="2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British Columbia- School of Environmental Health </a:t>
            </a:r>
            <a:endParaRPr/>
          </a:p>
          <a:p>
            <a:pPr marL="914400" marR="0" lvl="2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Toronto- Graduate Department of Public Health Sciences </a:t>
            </a:r>
            <a:endParaRPr/>
          </a:p>
          <a:p>
            <a:pPr marL="914400" marR="0" lvl="2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McGill University- Department of Occupational Health</a:t>
            </a: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marR="0" lvl="2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marR="0" lvl="2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1" name="Google Shape;30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2" name="Google Shape;302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2"/>
          <p:cNvCxnSpPr/>
          <p:nvPr/>
        </p:nvCxnSpPr>
        <p:spPr>
          <a:xfrm>
            <a:off x="1905000" y="1219200"/>
            <a:ext cx="0" cy="2057400"/>
          </a:xfrm>
          <a:prstGeom prst="straightConnector1">
            <a:avLst/>
          </a:prstGeom>
          <a:noFill/>
          <a:ln w="349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2"/>
          <p:cNvSpPr/>
          <p:nvPr/>
        </p:nvSpPr>
        <p:spPr>
          <a:xfrm>
            <a:off x="163513" y="2103438"/>
            <a:ext cx="347662" cy="347662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" name="Google Shape;25;p2"/>
          <p:cNvSpPr txBox="1">
            <a:spLocks noGrp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Char char="●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dt" idx="10"/>
          </p:nvPr>
        </p:nvSpPr>
        <p:spPr>
          <a:xfrm>
            <a:off x="7086600" y="6248400"/>
            <a:ext cx="152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 txBox="1">
            <a:spLocks noGrp="1"/>
          </p:cNvSpPr>
          <p:nvPr>
            <p:ph type="ftr" idx="11"/>
          </p:nvPr>
        </p:nvSpPr>
        <p:spPr>
          <a:xfrm>
            <a:off x="2667000" y="6248400"/>
            <a:ext cx="4191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2"/>
          <p:cNvSpPr txBox="1">
            <a:spLocks noGrp="1"/>
          </p:cNvSpPr>
          <p:nvPr>
            <p:ph type="sldNum" idx="12"/>
          </p:nvPr>
        </p:nvSpPr>
        <p:spPr>
          <a:xfrm>
            <a:off x="2209800" y="6248400"/>
            <a:ext cx="1219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Noto Sans Symbols"/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body" idx="1"/>
          </p:nvPr>
        </p:nvSpPr>
        <p:spPr>
          <a:xfrm rot="5400000">
            <a:off x="2971800" y="457200"/>
            <a:ext cx="4114800" cy="70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•"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195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Char char="●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>
            <a:spLocks noGrp="1"/>
          </p:cNvSpPr>
          <p:nvPr>
            <p:ph type="title"/>
          </p:nvPr>
        </p:nvSpPr>
        <p:spPr>
          <a:xfrm rot="5400000">
            <a:off x="4743450" y="2228850"/>
            <a:ext cx="58293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body" idx="1"/>
          </p:nvPr>
        </p:nvSpPr>
        <p:spPr>
          <a:xfrm rot="5400000">
            <a:off x="1162050" y="552450"/>
            <a:ext cx="5829300" cy="51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•"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195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Char char="●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Google Shape;108;p15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p17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19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36" name="Google Shape;136;p19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9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ap="flat" cmpd="sng">
              <a:solidFill>
                <a:srgbClr val="19191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Google Shape;138;p19"/>
          <p:cNvSpPr txBox="1"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9" name="Google Shape;139;p19"/>
          <p:cNvSpPr>
            <a:spLocks noGrp="1"/>
          </p:cNvSpPr>
          <p:nvPr>
            <p:ph type="pic" idx="2"/>
          </p:nvPr>
        </p:nvSpPr>
        <p:spPr>
          <a:xfrm>
            <a:off x="5640128" y="1122543"/>
            <a:ext cx="2234998" cy="386632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342900" marR="0" lvl="1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685800" marR="0" lvl="2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028700" marR="0" lvl="3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371600" marR="0" lvl="4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1714500" marR="0" lvl="5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057400" marR="0" lvl="6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2400300" marR="0" lvl="7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2743200" marR="0" lvl="8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40" name="Google Shape;140;p19"/>
          <p:cNvSpPr txBox="1">
            <a:spLocks noGrp="1"/>
          </p:cNvSpPr>
          <p:nvPr>
            <p:ph type="body" idx="1"/>
          </p:nvPr>
        </p:nvSpPr>
        <p:spPr>
          <a:xfrm>
            <a:off x="1443492" y="3145992"/>
            <a:ext cx="3240286" cy="2003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41" name="Google Shape;141;p19"/>
          <p:cNvSpPr txBox="1">
            <a:spLocks noGrp="1"/>
          </p:cNvSpPr>
          <p:nvPr>
            <p:ph type="dt" idx="10"/>
          </p:nvPr>
        </p:nvSpPr>
        <p:spPr>
          <a:xfrm>
            <a:off x="1436664" y="5469857"/>
            <a:ext cx="3252420" cy="320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Google Shape;142;p19"/>
          <p:cNvSpPr txBox="1">
            <a:spLocks noGrp="1"/>
          </p:cNvSpPr>
          <p:nvPr>
            <p:ph type="ftr" idx="11"/>
          </p:nvPr>
        </p:nvSpPr>
        <p:spPr>
          <a:xfrm>
            <a:off x="1437530" y="318641"/>
            <a:ext cx="3251553" cy="32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3" name="Google Shape;143;p19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44" name="Google Shape;144;p19"/>
          <p:cNvCxnSpPr/>
          <p:nvPr/>
        </p:nvCxnSpPr>
        <p:spPr>
          <a:xfrm>
            <a:off x="1441281" y="3143605"/>
            <a:ext cx="3242014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0"/>
          <p:cNvSpPr txBox="1"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bin"/>
              <a:buNone/>
              <a:defRPr sz="5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7" name="Google Shape;147;p20"/>
          <p:cNvSpPr txBox="1"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342900" marR="0" lvl="1" indent="0" algn="ctr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685800" marR="0" lvl="2" indent="0" algn="ctr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028700" marR="0" lvl="3" indent="0" algn="ctr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371600" marR="0" lvl="4" indent="0" algn="ctr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1714500" marR="0" lvl="5" indent="0" algn="ctr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057400" marR="0" lvl="6" indent="0" algn="ctr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2400300" marR="0" lvl="7" indent="0" algn="ctr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2743200" marR="0" lvl="8" indent="0" algn="ctr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9" name="Google Shape;149;p20"/>
          <p:cNvSpPr txBox="1">
            <a:spLocks noGrp="1"/>
          </p:cNvSpPr>
          <p:nvPr>
            <p:ph type="ftr" idx="11"/>
          </p:nvPr>
        </p:nvSpPr>
        <p:spPr>
          <a:xfrm>
            <a:off x="2396319" y="329308"/>
            <a:ext cx="3086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0" name="Google Shape;150;p20"/>
          <p:cNvSpPr txBox="1">
            <a:spLocks noGrp="1"/>
          </p:cNvSpPr>
          <p:nvPr>
            <p:ph type="sldNum" idx="12"/>
          </p:nvPr>
        </p:nvSpPr>
        <p:spPr>
          <a:xfrm>
            <a:off x="1434703" y="798973"/>
            <a:ext cx="802005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51" name="Google Shape;151;p20"/>
          <p:cNvCxnSpPr/>
          <p:nvPr/>
        </p:nvCxnSpPr>
        <p:spPr>
          <a:xfrm>
            <a:off x="2396319" y="3528542"/>
            <a:ext cx="5618515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4" name="Google Shape;154;p21"/>
          <p:cNvSpPr txBox="1"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55" name="Google Shape;155;p21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6" name="Google Shape;156;p21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7" name="Google Shape;157;p21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58" name="Google Shape;158;p21"/>
          <p:cNvCxnSpPr/>
          <p:nvPr/>
        </p:nvCxnSpPr>
        <p:spPr>
          <a:xfrm>
            <a:off x="1443491" y="1847088"/>
            <a:ext cx="657134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 txBox="1"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1" name="Google Shape;161;p22"/>
          <p:cNvSpPr txBox="1"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Arial"/>
              <a:buNone/>
              <a:defRPr sz="135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62" name="Google Shape;162;p22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3" name="Google Shape;163;p22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4" name="Google Shape;164;p22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5" name="Google Shape;165;p22"/>
          <p:cNvCxnSpPr/>
          <p:nvPr/>
        </p:nvCxnSpPr>
        <p:spPr>
          <a:xfrm>
            <a:off x="1443491" y="3804985"/>
            <a:ext cx="561700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3"/>
          <p:cNvSpPr txBox="1"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8" name="Google Shape;168;p23"/>
          <p:cNvSpPr txBox="1">
            <a:spLocks noGrp="1"/>
          </p:cNvSpPr>
          <p:nvPr>
            <p:ph type="body" idx="1"/>
          </p:nvPr>
        </p:nvSpPr>
        <p:spPr>
          <a:xfrm>
            <a:off x="1443490" y="2013936"/>
            <a:ext cx="3125871" cy="343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69" name="Google Shape;169;p23"/>
          <p:cNvSpPr txBox="1">
            <a:spLocks noGrp="1"/>
          </p:cNvSpPr>
          <p:nvPr>
            <p:ph type="body" idx="2"/>
          </p:nvPr>
        </p:nvSpPr>
        <p:spPr>
          <a:xfrm>
            <a:off x="4889182" y="2013936"/>
            <a:ext cx="3125652" cy="3437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1" name="Google Shape;171;p23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2" name="Google Shape;172;p23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73" name="Google Shape;173;p23"/>
          <p:cNvCxnSpPr/>
          <p:nvPr/>
        </p:nvCxnSpPr>
        <p:spPr>
          <a:xfrm>
            <a:off x="1443491" y="1847088"/>
            <a:ext cx="657134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body" idx="1"/>
          </p:nvPr>
        </p:nvSpPr>
        <p:spPr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•"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195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Char char="●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5" name="Google Shape;175;p24"/>
          <p:cNvCxnSpPr/>
          <p:nvPr/>
        </p:nvCxnSpPr>
        <p:spPr>
          <a:xfrm>
            <a:off x="1443491" y="1847088"/>
            <a:ext cx="657134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6" name="Google Shape;176;p24"/>
          <p:cNvSpPr txBox="1"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7" name="Google Shape;177;p24"/>
          <p:cNvSpPr txBox="1"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Arial"/>
              <a:buNone/>
              <a:defRPr sz="135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78" name="Google Shape;178;p24"/>
          <p:cNvSpPr txBox="1">
            <a:spLocks noGrp="1"/>
          </p:cNvSpPr>
          <p:nvPr>
            <p:ph type="body" idx="2"/>
          </p:nvPr>
        </p:nvSpPr>
        <p:spPr>
          <a:xfrm>
            <a:off x="1443491" y="2824270"/>
            <a:ext cx="3125766" cy="2644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79" name="Google Shape;179;p24"/>
          <p:cNvSpPr txBox="1">
            <a:spLocks noGrp="1"/>
          </p:cNvSpPr>
          <p:nvPr>
            <p:ph type="body" idx="3"/>
          </p:nvPr>
        </p:nvSpPr>
        <p:spPr>
          <a:xfrm>
            <a:off x="4889182" y="2023004"/>
            <a:ext cx="3125652" cy="802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Arial"/>
              <a:buNone/>
              <a:defRPr sz="135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body" idx="4"/>
          </p:nvPr>
        </p:nvSpPr>
        <p:spPr>
          <a:xfrm>
            <a:off x="4889182" y="2821491"/>
            <a:ext cx="3125652" cy="2637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3" name="Google Shape;183;p24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5" name="Google Shape;185;p25"/>
          <p:cNvCxnSpPr/>
          <p:nvPr/>
        </p:nvCxnSpPr>
        <p:spPr>
          <a:xfrm>
            <a:off x="1443491" y="1847088"/>
            <a:ext cx="657134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6" name="Google Shape;186;p25"/>
          <p:cNvSpPr txBox="1"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8" name="Google Shape;188;p25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9" name="Google Shape;189;p25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6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3" name="Google Shape;193;p26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7"/>
          <p:cNvSpPr txBox="1"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None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6" name="Google Shape;196;p27"/>
          <p:cNvSpPr txBox="1">
            <a:spLocks noGrp="1"/>
          </p:cNvSpPr>
          <p:nvPr>
            <p:ph type="body" idx="1"/>
          </p:nvPr>
        </p:nvSpPr>
        <p:spPr>
          <a:xfrm>
            <a:off x="4186656" y="798974"/>
            <a:ext cx="3828178" cy="465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55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97" name="Google Shape;197;p27"/>
          <p:cNvSpPr txBox="1">
            <a:spLocks noGrp="1"/>
          </p:cNvSpPr>
          <p:nvPr>
            <p:ph type="body" idx="2"/>
          </p:nvPr>
        </p:nvSpPr>
        <p:spPr>
          <a:xfrm>
            <a:off x="1439042" y="3205492"/>
            <a:ext cx="2427369" cy="2248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98" name="Google Shape;198;p27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9" name="Google Shape;199;p27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0" name="Google Shape;200;p27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01" name="Google Shape;201;p27"/>
          <p:cNvCxnSpPr/>
          <p:nvPr/>
        </p:nvCxnSpPr>
        <p:spPr>
          <a:xfrm>
            <a:off x="1441748" y="3205491"/>
            <a:ext cx="2423276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3" name="Google Shape;203;p28"/>
          <p:cNvCxnSpPr/>
          <p:nvPr/>
        </p:nvCxnSpPr>
        <p:spPr>
          <a:xfrm>
            <a:off x="1443491" y="1847088"/>
            <a:ext cx="657134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4" name="Google Shape;204;p28"/>
          <p:cNvSpPr txBox="1"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5" name="Google Shape;205;p28"/>
          <p:cNvSpPr txBox="1">
            <a:spLocks noGrp="1"/>
          </p:cNvSpPr>
          <p:nvPr>
            <p:ph type="body" idx="1"/>
          </p:nvPr>
        </p:nvSpPr>
        <p:spPr>
          <a:xfrm rot="5400000">
            <a:off x="3003857" y="455368"/>
            <a:ext cx="3450613" cy="6571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06" name="Google Shape;206;p28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7" name="Google Shape;207;p28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8" name="Google Shape;208;p28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9"/>
          <p:cNvSpPr txBox="1">
            <a:spLocks noGrp="1"/>
          </p:cNvSpPr>
          <p:nvPr>
            <p:ph type="title"/>
          </p:nvPr>
        </p:nvSpPr>
        <p:spPr>
          <a:xfrm rot="5400000">
            <a:off x="5139597" y="2577405"/>
            <a:ext cx="4659889" cy="1103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1" name="Google Shape;211;p29"/>
          <p:cNvSpPr txBox="1">
            <a:spLocks noGrp="1"/>
          </p:cNvSpPr>
          <p:nvPr>
            <p:ph type="body" idx="1"/>
          </p:nvPr>
        </p:nvSpPr>
        <p:spPr>
          <a:xfrm rot="5400000">
            <a:off x="1764094" y="478371"/>
            <a:ext cx="4659889" cy="5301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12" name="Google Shape;212;p29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3" name="Google Shape;213;p29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4" name="Google Shape;214;p29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15" name="Google Shape;215;p29"/>
          <p:cNvCxnSpPr/>
          <p:nvPr/>
        </p:nvCxnSpPr>
        <p:spPr>
          <a:xfrm>
            <a:off x="6918028" y="798974"/>
            <a:ext cx="0" cy="465988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1524000" y="1905000"/>
            <a:ext cx="3429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306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Noto Sans Symbols"/>
              <a:buChar char="•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2"/>
          </p:nvPr>
        </p:nvSpPr>
        <p:spPr>
          <a:xfrm>
            <a:off x="5105400" y="1905000"/>
            <a:ext cx="3429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306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Noto Sans Symbols"/>
              <a:buChar char="•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">
  <p:cSld name="Full Image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6"/>
          <p:cNvSpPr>
            <a:spLocks noGrp="1"/>
          </p:cNvSpPr>
          <p:nvPr>
            <p:ph type="pic" idx="2"/>
          </p:nvPr>
        </p:nvSpPr>
        <p:spPr>
          <a:xfrm>
            <a:off x="1" y="0"/>
            <a:ext cx="9161149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470"/>
              <a:buFont typeface="Noto Sans Symbols"/>
              <a:buNone/>
              <a:defRPr sz="21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Char char="●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3528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●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3528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●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 txBox="1"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7084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Noto Sans Symbols"/>
              <a:buChar char="•"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195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Char char="●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•"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195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Char char="●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5" name="Google Shape;15;p1"/>
          <p:cNvCxnSpPr/>
          <p:nvPr/>
        </p:nvCxnSpPr>
        <p:spPr>
          <a:xfrm rot="10800000">
            <a:off x="1371600" y="304800"/>
            <a:ext cx="0" cy="12954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" name="Google Shape;16;p1"/>
          <p:cNvSpPr/>
          <p:nvPr/>
        </p:nvSpPr>
        <p:spPr>
          <a:xfrm>
            <a:off x="152400" y="838200"/>
            <a:ext cx="228600" cy="2286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" name="Google Shape;19;p1"/>
          <p:cNvPicPr preferRelativeResize="0"/>
          <p:nvPr/>
        </p:nvPicPr>
        <p:blipFill rotWithShape="1">
          <a:blip r:embed="rId14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body" idx="1"/>
          </p:nvPr>
        </p:nvSpPr>
        <p:spPr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•"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195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Char char="●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01" name="Google Shape;101;p14"/>
          <p:cNvCxnSpPr/>
          <p:nvPr/>
        </p:nvCxnSpPr>
        <p:spPr>
          <a:xfrm rot="10800000">
            <a:off x="1371600" y="304800"/>
            <a:ext cx="0" cy="12954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2" name="Google Shape;102;p14"/>
          <p:cNvSpPr/>
          <p:nvPr/>
        </p:nvSpPr>
        <p:spPr>
          <a:xfrm>
            <a:off x="152400" y="838200"/>
            <a:ext cx="228600" cy="2286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14"/>
          <p:cNvSpPr/>
          <p:nvPr/>
        </p:nvSpPr>
        <p:spPr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5" name="Google Shape;105;p14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body" idx="1"/>
          </p:nvPr>
        </p:nvSpPr>
        <p:spPr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•"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195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Char char="●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16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16" name="Google Shape;116;p16"/>
          <p:cNvCxnSpPr/>
          <p:nvPr/>
        </p:nvCxnSpPr>
        <p:spPr>
          <a:xfrm rot="10800000">
            <a:off x="1371600" y="304800"/>
            <a:ext cx="0" cy="12954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7" name="Google Shape;117;p16"/>
          <p:cNvSpPr/>
          <p:nvPr/>
        </p:nvSpPr>
        <p:spPr>
          <a:xfrm>
            <a:off x="152400" y="838200"/>
            <a:ext cx="228600" cy="2286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8" name="Google Shape;118;p16"/>
          <p:cNvSpPr/>
          <p:nvPr/>
        </p:nvSpPr>
        <p:spPr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p16"/>
          <p:cNvSpPr/>
          <p:nvPr/>
        </p:nvSpPr>
        <p:spPr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0" name="Google Shape;120;p16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BE9E6"/>
            </a:gs>
            <a:gs pos="100000">
              <a:srgbClr val="C9C5C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>
            <a:gsLst>
              <a:gs pos="0">
                <a:srgbClr val="DFDBD5">
                  <a:alpha val="0"/>
                </a:srgbClr>
              </a:gs>
              <a:gs pos="100000">
                <a:schemeClr val="lt2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7" name="Google Shape;127;p18"/>
          <p:cNvPicPr preferRelativeResize="0"/>
          <p:nvPr/>
        </p:nvPicPr>
        <p:blipFill rotWithShape="1">
          <a:blip r:embed="rId13">
            <a:alphaModFix/>
          </a:blip>
          <a:srcRect l="12500" t="1538" r="12500" b="-1538"/>
          <a:stretch/>
        </p:blipFill>
        <p:spPr>
          <a:xfrm>
            <a:off x="-1" y="6095253"/>
            <a:ext cx="8973313" cy="7744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8" name="Google Shape;128;p18"/>
          <p:cNvCxnSpPr/>
          <p:nvPr/>
        </p:nvCxnSpPr>
        <p:spPr>
          <a:xfrm>
            <a:off x="0" y="6101127"/>
            <a:ext cx="9144000" cy="0"/>
          </a:xfrm>
          <a:prstGeom prst="straightConnector1">
            <a:avLst/>
          </a:prstGeom>
          <a:noFill/>
          <a:ln w="12700" cap="flat" cmpd="sng">
            <a:solidFill>
              <a:srgbClr val="000001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9" name="Google Shape;129;p18"/>
          <p:cNvSpPr txBox="1"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0" name="Google Shape;130;p18"/>
          <p:cNvSpPr txBox="1"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31" name="Google Shape;131;p18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2" name="Google Shape;132;p18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18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jpg"/><Relationship Id="rId9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6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.jpg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1.jpg"/><Relationship Id="rId7" Type="http://schemas.openxmlformats.org/officeDocument/2006/relationships/image" Target="../media/image8.jp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11" Type="http://schemas.openxmlformats.org/officeDocument/2006/relationships/image" Target="../media/image12.png"/><Relationship Id="rId5" Type="http://schemas.openxmlformats.org/officeDocument/2006/relationships/image" Target="../media/image6.jpg"/><Relationship Id="rId10" Type="http://schemas.openxmlformats.org/officeDocument/2006/relationships/image" Target="../media/image11.pn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09888" cy="6841884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0"/>
          <p:cNvSpPr txBox="1">
            <a:spLocks noGrp="1"/>
          </p:cNvSpPr>
          <p:nvPr>
            <p:ph type="ctrTitle"/>
          </p:nvPr>
        </p:nvSpPr>
        <p:spPr>
          <a:xfrm>
            <a:off x="2133600" y="990600"/>
            <a:ext cx="6858000" cy="24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Canadian Registration Board of Occupational Hygienists</a:t>
            </a:r>
            <a:b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ROH</a:t>
            </a:r>
            <a:r>
              <a:rPr lang="en-US" sz="1600" b="1" i="0" u="none" strike="noStrike" cap="none" baseline="30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TM</a:t>
            </a: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000" b="1" i="1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The Mark of Professional Competence</a:t>
            </a: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-ROHT</a:t>
            </a:r>
            <a:r>
              <a:rPr lang="en-US" sz="1600" b="1" i="0" u="none" strike="noStrike" cap="none" baseline="30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TM</a:t>
            </a:r>
            <a:endParaRPr/>
          </a:p>
        </p:txBody>
      </p:sp>
      <p:sp>
        <p:nvSpPr>
          <p:cNvPr id="223" name="Google Shape;223;p30"/>
          <p:cNvSpPr txBox="1">
            <a:spLocks noGrp="1"/>
          </p:cNvSpPr>
          <p:nvPr>
            <p:ph type="subTitle" idx="1"/>
          </p:nvPr>
        </p:nvSpPr>
        <p:spPr>
          <a:xfrm>
            <a:off x="2362200" y="4419600"/>
            <a:ext cx="64770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Noto Sans Symbols"/>
              <a:buNone/>
            </a:pPr>
            <a:r>
              <a:rPr lang="en-US"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r>
              <a:rPr lang="en-US" sz="3600" b="0" i="0" u="none" strike="noStrike" cap="none" baseline="30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Annual General Meeting</a:t>
            </a:r>
            <a:endParaRPr/>
          </a:p>
          <a:p>
            <a:pPr marL="0" marR="0" lvl="0" indent="0" algn="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Tuesday, June 6, 2017 </a:t>
            </a: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Seattle, WA</a:t>
            </a: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Noto Sans Symbols"/>
              <a:buNone/>
            </a:pPr>
            <a:endParaRPr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Shamini Samuel, ROH</a:t>
            </a:r>
            <a:endParaRPr/>
          </a:p>
          <a:p>
            <a:pPr marL="0" marR="0" lvl="0" indent="0" algn="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President 2016-17 </a:t>
            </a: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" y="1143000"/>
            <a:ext cx="2112109" cy="1846263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9"/>
          <p:cNvSpPr/>
          <p:nvPr/>
        </p:nvSpPr>
        <p:spPr>
          <a:xfrm>
            <a:off x="1447800" y="381000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Treasurer’s Report</a:t>
            </a:r>
            <a:b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Audited Financial Statement</a:t>
            </a:r>
            <a:endParaRPr sz="2800" b="1" i="1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12" name="Google Shape;312;p39"/>
          <p:cNvGraphicFramePr/>
          <p:nvPr/>
        </p:nvGraphicFramePr>
        <p:xfrm>
          <a:off x="1295402" y="2209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{17A74F09-8895-4778-B4DF-9EBD69B658A9}</a:tableStyleId>
              </a:tblPr>
              <a:tblGrid>
                <a:gridCol w="2984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2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7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ASSETS-Current</a:t>
                      </a:r>
                      <a:endParaRPr/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2015</a:t>
                      </a:r>
                      <a:endParaRPr sz="20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2016</a:t>
                      </a:r>
                      <a:endParaRPr sz="2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Cash and cash equivalents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$69,376</a:t>
                      </a:r>
                      <a:endParaRPr sz="20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$107,864</a:t>
                      </a:r>
                      <a:endParaRPr sz="2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Short term investments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$20,110</a:t>
                      </a:r>
                      <a:endParaRPr sz="20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$20,128</a:t>
                      </a:r>
                      <a:endParaRPr sz="2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Prepaid expenses</a:t>
                      </a:r>
                      <a:endParaRPr/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$1,276</a:t>
                      </a:r>
                      <a:endParaRPr sz="20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$1,319</a:t>
                      </a:r>
                      <a:endParaRPr sz="2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 sz="2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$90,762</a:t>
                      </a:r>
                      <a:endParaRPr sz="20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$129,311</a:t>
                      </a:r>
                      <a:endParaRPr sz="2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1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LIABILITIES-Current</a:t>
                      </a:r>
                      <a:endParaRPr/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4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Accounts payable and accrued liabilities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$4,856</a:t>
                      </a:r>
                      <a:endParaRPr sz="20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$6,181</a:t>
                      </a:r>
                      <a:endParaRPr sz="2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1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Deferred Revenue</a:t>
                      </a:r>
                      <a:endParaRPr/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$2,460</a:t>
                      </a:r>
                      <a:endParaRPr sz="20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$23,370</a:t>
                      </a:r>
                      <a:endParaRPr sz="2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7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 sz="2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7,316</a:t>
                      </a:r>
                      <a:endParaRPr sz="20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$29,551</a:t>
                      </a:r>
                      <a:endParaRPr sz="2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13" name="Google Shape;313;p39"/>
          <p:cNvSpPr txBox="1"/>
          <p:nvPr/>
        </p:nvSpPr>
        <p:spPr>
          <a:xfrm>
            <a:off x="1460500" y="1600200"/>
            <a:ext cx="44069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Financial Position</a:t>
            </a:r>
            <a:endParaRPr sz="18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0"/>
          <p:cNvSpPr/>
          <p:nvPr/>
        </p:nvSpPr>
        <p:spPr>
          <a:xfrm>
            <a:off x="1447800" y="381000"/>
            <a:ext cx="670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Treasurer’s Report</a:t>
            </a:r>
            <a:b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Audited Financial Statement</a:t>
            </a:r>
            <a:endParaRPr/>
          </a:p>
        </p:txBody>
      </p:sp>
      <p:graphicFrame>
        <p:nvGraphicFramePr>
          <p:cNvPr id="320" name="Google Shape;320;p40"/>
          <p:cNvGraphicFramePr/>
          <p:nvPr/>
        </p:nvGraphicFramePr>
        <p:xfrm>
          <a:off x="1447800" y="2209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{17A74F09-8895-4778-B4DF-9EBD69B658A9}</a:tableStyleId>
              </a:tblPr>
              <a:tblGrid>
                <a:gridCol w="3296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0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8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REVENUE</a:t>
                      </a:r>
                      <a:endParaRPr/>
                    </a:p>
                  </a:txBody>
                  <a:tcPr marL="7825" marR="7825" marT="78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2015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2016</a:t>
                      </a:r>
                      <a:endParaRPr sz="2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Exam fees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$6,925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$10,375</a:t>
                      </a:r>
                      <a:endParaRPr sz="2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9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Membership dues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$69,650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$71,259</a:t>
                      </a:r>
                      <a:endParaRPr sz="2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Job Postings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$5,000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$3,500</a:t>
                      </a:r>
                      <a:endParaRPr sz="2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Interest income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$260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$149</a:t>
                      </a:r>
                      <a:endParaRPr sz="2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1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/>
                    </a:p>
                  </a:txBody>
                  <a:tcPr marL="7825" marR="7825" marT="78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$81,835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$85,283</a:t>
                      </a:r>
                      <a:endParaRPr sz="2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825" marR="7825" marT="78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21" name="Google Shape;321;p40"/>
          <p:cNvSpPr txBox="1"/>
          <p:nvPr/>
        </p:nvSpPr>
        <p:spPr>
          <a:xfrm>
            <a:off x="1460500" y="1600200"/>
            <a:ext cx="31115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Statement of Revenue</a:t>
            </a:r>
            <a:endParaRPr sz="18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1"/>
          <p:cNvSpPr/>
          <p:nvPr/>
        </p:nvSpPr>
        <p:spPr>
          <a:xfrm>
            <a:off x="1447800" y="381000"/>
            <a:ext cx="670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Treasurer’s Report</a:t>
            </a:r>
            <a:b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Audited Financial Statements</a:t>
            </a:r>
            <a:endParaRPr/>
          </a:p>
        </p:txBody>
      </p:sp>
      <p:graphicFrame>
        <p:nvGraphicFramePr>
          <p:cNvPr id="328" name="Google Shape;328;p41"/>
          <p:cNvGraphicFramePr/>
          <p:nvPr/>
        </p:nvGraphicFramePr>
        <p:xfrm>
          <a:off x="1524000" y="114629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{98BCAA05-8A4D-44C5-8D0E-1DB5E608BF29}</a:tableStyleId>
              </a:tblPr>
              <a:tblGrid>
                <a:gridCol w="264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4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4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EXPENSES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2015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2016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Accounting and bookkeeping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$5,673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$6,847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Advertising and promotion</a:t>
                      </a:r>
                      <a:endParaRPr/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$941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Bank charges and credit card fees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$4,168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$4,000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Dues and subscriptions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$1,348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$1,647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Postage and courrier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$1,134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$1,146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Insurance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$869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$1,890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Legal fees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$2,869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$568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Directors travel expenses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$24,553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$23,085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Office and administration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$26,169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$24,084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Storage and archiving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$847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Telecommunications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$17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AGM and meeting expenses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$13,063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$3,809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Internet and web expense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$923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$1,046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Arial"/>
                        <a:buNone/>
                      </a:pP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$81,727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$68,969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Excess of revenues over expenses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$108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$16,314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6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Net assets, beginning of the year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$83,338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$83,446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87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Net assets, end of year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$83,446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$99,760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75" marR="8375" marT="837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329" name="Google Shape;329;p41"/>
          <p:cNvSpPr txBox="1"/>
          <p:nvPr/>
        </p:nvSpPr>
        <p:spPr>
          <a:xfrm>
            <a:off x="-76200" y="1752600"/>
            <a:ext cx="16764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50"/>
              <a:buFont typeface="Arial"/>
              <a:buNone/>
            </a:pPr>
            <a:r>
              <a:rPr lang="en-US" sz="1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Statement of Operations and net assets</a:t>
            </a:r>
            <a:endParaRPr sz="18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5" name="Google Shape;335;p42"/>
          <p:cNvGraphicFramePr/>
          <p:nvPr/>
        </p:nvGraphicFramePr>
        <p:xfrm>
          <a:off x="1600199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{17A74F09-8895-4778-B4DF-9EBD69B658A9}</a:tableStyleId>
              </a:tblPr>
              <a:tblGrid>
                <a:gridCol w="383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3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0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OPERATING ACTIVITIES</a:t>
                      </a:r>
                      <a:endParaRPr/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2015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2016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Excess of revenues over expenses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$108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$16,314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Changes in non-cash working capital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Prepaid expenses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($967)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($43)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Accounts payable and accrued liabilities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$846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$1,325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Deferred revenue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$1,230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$20,910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Net cash provided by operations</a:t>
                      </a:r>
                      <a:endParaRPr sz="1400" b="1" i="0" u="none" strike="noStrike" cap="none"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$1,217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$38,506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3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Net increase in cash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$1,217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$38,506</a:t>
                      </a:r>
                      <a:endParaRPr/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1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Cash and cash equivalents – BEGINNING OF YEAR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$88,269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$89,486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1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Cash and cash equivalents  – END OF YEAR:</a:t>
                      </a:r>
                      <a:endParaRPr/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$89,486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$127,992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1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Cash and cash equivalents consists of the following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3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Cash and cash equivalents 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$69,376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$107,864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Short term investments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$20,110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$20,128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$89,486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$127,992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25" marR="8525" marT="8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36" name="Google Shape;336;p42"/>
          <p:cNvSpPr txBox="1"/>
          <p:nvPr/>
        </p:nvSpPr>
        <p:spPr>
          <a:xfrm>
            <a:off x="0" y="1752600"/>
            <a:ext cx="16002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Statement of Cash Flows</a:t>
            </a:r>
            <a:endParaRPr sz="18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42"/>
          <p:cNvSpPr/>
          <p:nvPr/>
        </p:nvSpPr>
        <p:spPr>
          <a:xfrm>
            <a:off x="1447800" y="381000"/>
            <a:ext cx="670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Treasurer’s Report</a:t>
            </a:r>
            <a:b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Audited Financial Statement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3"/>
          <p:cNvSpPr txBox="1">
            <a:spLocks noGrp="1"/>
          </p:cNvSpPr>
          <p:nvPr>
            <p:ph type="title"/>
          </p:nvPr>
        </p:nvSpPr>
        <p:spPr>
          <a:xfrm>
            <a:off x="1524000" y="190500"/>
            <a:ext cx="70104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Independent Auditor’s Report</a:t>
            </a:r>
            <a:endParaRPr sz="36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43"/>
          <p:cNvSpPr txBox="1">
            <a:spLocks noGrp="1"/>
          </p:cNvSpPr>
          <p:nvPr>
            <p:ph type="body" idx="1"/>
          </p:nvPr>
        </p:nvSpPr>
        <p:spPr>
          <a:xfrm>
            <a:off x="228600" y="1600200"/>
            <a:ext cx="86868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“We have audited the accompanying financial statements…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“Management is responsible for the preparation and fair presentation …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“Our responsibility is to express an opinion … based on our audit…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“We believe that the audit evidence we have obtained is sufficient &amp; appropriate to provide basis for audit opinion…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“In our opinion, the financial statements present fairly, in all material respects, the financial position of CRBOH as at Dec 31, 2016 … in accordance with Canadian accounting standards for not-for-profit organizations.”</a:t>
            </a:r>
            <a:endParaRPr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Turner Moore Chartered Accountants</a:t>
            </a: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4"/>
          <p:cNvSpPr txBox="1"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44"/>
          <p:cNvSpPr txBox="1">
            <a:spLocks noGrp="1"/>
          </p:cNvSpPr>
          <p:nvPr>
            <p:ph type="body" idx="1"/>
          </p:nvPr>
        </p:nvSpPr>
        <p:spPr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rPr lang="en-US"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Motion to approve </a:t>
            </a:r>
            <a:endParaRPr/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rPr lang="en-US"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2016 Auditor’s Report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5"/>
          <p:cNvSpPr/>
          <p:nvPr/>
        </p:nvSpPr>
        <p:spPr>
          <a:xfrm>
            <a:off x="1447800" y="381000"/>
            <a:ext cx="670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Treasurer’s Report</a:t>
            </a:r>
            <a:b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9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Appointment of Auditor for 2017 </a:t>
            </a:r>
            <a:endParaRPr sz="2690" b="1" i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45"/>
          <p:cNvSpPr/>
          <p:nvPr/>
        </p:nvSpPr>
        <p:spPr>
          <a:xfrm>
            <a:off x="381000" y="1762125"/>
            <a:ext cx="830580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endParaRPr sz="3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endParaRPr sz="3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Turner Moore Chartered Accountants</a:t>
            </a:r>
            <a:r>
              <a:rPr lang="en-US" sz="2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Noto Sans Symbols"/>
              <a:buNone/>
            </a:pPr>
            <a:r>
              <a:rPr lang="en-US" sz="2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Ontario</a:t>
            </a:r>
            <a:endParaRPr sz="2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Noto Sans Symbols"/>
              <a:buNone/>
            </a:pPr>
            <a:endParaRPr sz="2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46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367" name="Google Shape;367;p46" descr="ioha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0" y="6088063"/>
            <a:ext cx="1371280" cy="693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1925" y="2057400"/>
            <a:ext cx="8855951" cy="33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46"/>
          <p:cNvSpPr/>
          <p:nvPr/>
        </p:nvSpPr>
        <p:spPr>
          <a:xfrm>
            <a:off x="1447800" y="533400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Noto Sans Symbols"/>
              <a:buNone/>
            </a:pPr>
            <a: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Registrar’s Report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7"/>
          <p:cNvSpPr/>
          <p:nvPr/>
        </p:nvSpPr>
        <p:spPr>
          <a:xfrm>
            <a:off x="1828800" y="142875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Noto Sans Symbols"/>
              <a:buNone/>
            </a:pPr>
            <a: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Registrar’s Report</a:t>
            </a:r>
            <a:endParaRPr/>
          </a:p>
        </p:txBody>
      </p:sp>
      <p:pic>
        <p:nvPicPr>
          <p:cNvPr id="378" name="Google Shape;378;p47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379" name="Google Shape;379;p47" descr="ioha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43800" y="6096000"/>
            <a:ext cx="1371280" cy="693565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47"/>
          <p:cNvSpPr/>
          <p:nvPr/>
        </p:nvSpPr>
        <p:spPr>
          <a:xfrm>
            <a:off x="895350" y="4953000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Membership comprised of: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Current renewals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Examinations</a:t>
            </a:r>
            <a:endParaRPr sz="2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1" name="Google Shape;381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52600" y="1819275"/>
            <a:ext cx="5349895" cy="2416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48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390" name="Google Shape;390;p48"/>
          <p:cNvSpPr/>
          <p:nvPr/>
        </p:nvSpPr>
        <p:spPr>
          <a:xfrm>
            <a:off x="1714500" y="533400"/>
            <a:ext cx="5676900" cy="12192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 Black"/>
              </a:rPr>
              <a:t>Across the Country</a:t>
            </a:r>
          </a:p>
        </p:txBody>
      </p:sp>
      <p:pic>
        <p:nvPicPr>
          <p:cNvPr id="391" name="Google Shape;391;p48" descr="ioha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0" y="6088063"/>
            <a:ext cx="1371280" cy="693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48"/>
          <p:cNvPicPr preferRelativeResize="0"/>
          <p:nvPr/>
        </p:nvPicPr>
        <p:blipFill rotWithShape="1">
          <a:blip r:embed="rId5">
            <a:alphaModFix/>
          </a:blip>
          <a:srcRect l="1579" t="1591" r="3333" b="5545"/>
          <a:stretch/>
        </p:blipFill>
        <p:spPr>
          <a:xfrm>
            <a:off x="1219200" y="1600200"/>
            <a:ext cx="7117882" cy="4565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23038" y="1524000"/>
            <a:ext cx="2434499" cy="18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1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7010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Agenda</a:t>
            </a:r>
            <a:endParaRPr/>
          </a:p>
        </p:txBody>
      </p:sp>
      <p:sp>
        <p:nvSpPr>
          <p:cNvPr id="231" name="Google Shape;231;p31"/>
          <p:cNvSpPr txBox="1">
            <a:spLocks noGrp="1"/>
          </p:cNvSpPr>
          <p:nvPr>
            <p:ph type="body" idx="1"/>
          </p:nvPr>
        </p:nvSpPr>
        <p:spPr>
          <a:xfrm>
            <a:off x="1524000" y="1295400"/>
            <a:ext cx="72390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Approval of Agenda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Approval of Minutes of the 2016 AGM </a:t>
            </a:r>
            <a:r>
              <a:rPr lang="en-US"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 we need copies of this? </a:t>
            </a:r>
            <a:endParaRPr sz="20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President’s Report		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Treasurer’s Report </a:t>
            </a:r>
            <a:r>
              <a:rPr lang="en-US"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 we need copies of Auditor’s report?</a:t>
            </a:r>
            <a:endParaRPr sz="20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Registrar’s Report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Committee Reports</a:t>
            </a: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38200" marR="0" lvl="1" indent="-381000" algn="l" rtl="0">
              <a:lnSpc>
                <a:spcPct val="80000"/>
              </a:lnSpc>
              <a:spcBef>
                <a:spcPts val="680"/>
              </a:spcBef>
              <a:spcAft>
                <a:spcPts val="0"/>
              </a:spcAft>
              <a:buClr>
                <a:schemeClr val="dk2"/>
              </a:buClr>
              <a:buSzPts val="1425"/>
              <a:buFont typeface="Noto Sans Symbols"/>
              <a:buNone/>
            </a:pPr>
            <a:r>
              <a:rPr lang="en-US"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External Affairs</a:t>
            </a:r>
            <a:endParaRPr/>
          </a:p>
          <a:p>
            <a:pPr marL="838200" marR="0" lvl="1" indent="-38100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Communications</a:t>
            </a:r>
            <a:endParaRPr/>
          </a:p>
          <a:p>
            <a:pPr marL="838200" marR="0" lvl="1" indent="-38100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By-Laws</a:t>
            </a:r>
            <a:endParaRPr/>
          </a:p>
          <a:p>
            <a:pPr marL="838200" marR="0" lvl="1" indent="-38100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ROH Examination</a:t>
            </a:r>
            <a:endParaRPr/>
          </a:p>
          <a:p>
            <a:pPr marL="838200" marR="0" lvl="1" indent="-38100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ROHT Examination</a:t>
            </a:r>
            <a:endParaRPr/>
          </a:p>
          <a:p>
            <a:pPr marL="838200" marR="0" lvl="1" indent="-38100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Registration Maintenance</a:t>
            </a:r>
            <a:endParaRPr/>
          </a:p>
          <a:p>
            <a:pPr marL="838200" marR="0" lvl="1" indent="-38100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Registration Maintenance Points</a:t>
            </a:r>
            <a:endParaRPr/>
          </a:p>
          <a:p>
            <a:pPr marL="838200" marR="0" lvl="1" indent="-381000" algn="l" rtl="0">
              <a:lnSpc>
                <a:spcPct val="80000"/>
              </a:lnSpc>
              <a:spcBef>
                <a:spcPts val="6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Promotion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Members’ Discussion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Other Business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Adjournment</a:t>
            </a:r>
            <a:endParaRPr/>
          </a:p>
          <a:p>
            <a:pPr marL="0" marR="0" lvl="0" indent="0" algn="l" rtl="0">
              <a:lnSpc>
                <a:spcPct val="80000"/>
              </a:lnSpc>
              <a:spcBef>
                <a:spcPts val="84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Noto Sans Symbols"/>
              <a:buNone/>
            </a:pPr>
            <a:r>
              <a:rPr lang="en-US" sz="2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marL="571500" marR="0" lvl="0" indent="-5715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" name="Google Shape;232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6140" y="6019800"/>
            <a:ext cx="1370862" cy="694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9"/>
          <p:cNvSpPr/>
          <p:nvPr/>
        </p:nvSpPr>
        <p:spPr>
          <a:xfrm>
            <a:off x="1447800" y="533400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Noto Sans Symbols"/>
              <a:buNone/>
            </a:pPr>
            <a: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Registrar’s Report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CRBOH Membership 2010-2016</a:t>
            </a:r>
            <a:endParaRPr sz="2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02" name="Google Shape;402;p49"/>
          <p:cNvGraphicFramePr/>
          <p:nvPr/>
        </p:nvGraphicFramePr>
        <p:xfrm>
          <a:off x="203200" y="1905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{17A74F09-8895-4778-B4DF-9EBD69B658A9}</a:tableStyleId>
              </a:tblPr>
              <a:tblGrid>
                <a:gridCol w="1618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8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98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98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7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72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94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Noto Sans Symbols"/>
                        <a:buNone/>
                      </a:pPr>
                      <a:endParaRPr sz="30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625" marB="456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Noto Sans Symbols"/>
                        <a:buNone/>
                      </a:pPr>
                      <a:endParaRPr sz="30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2010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2011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2012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2013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2014</a:t>
                      </a:r>
                      <a:endParaRPr/>
                    </a:p>
                  </a:txBody>
                  <a:tcPr marL="91450" marR="91450" marT="45625" marB="456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2015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endParaRPr sz="1800" b="1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625" marB="456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2016</a:t>
                      </a:r>
                      <a:endParaRPr/>
                    </a:p>
                  </a:txBody>
                  <a:tcPr marL="91450" marR="91450" marT="45625" marB="456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175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Noto Sans Symbols"/>
                        <a:buNone/>
                      </a:pPr>
                      <a:r>
                        <a:rPr lang="en-US" sz="30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ROH</a:t>
                      </a:r>
                      <a:endParaRPr sz="30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625" marB="456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20"/>
                        <a:buFont typeface="Noto Sans Symbols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285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80"/>
                        <a:buFont typeface="Noto Sans Symbols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Ret=37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20"/>
                        <a:buFont typeface="Noto Sans Symbols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291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80"/>
                        <a:buFont typeface="Noto Sans Symbols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Ret=44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20"/>
                        <a:buFont typeface="Noto Sans Symbols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287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80"/>
                        <a:buFont typeface="Noto Sans Symbols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Ret=53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chemeClr val="dk2"/>
                          </a:solidFill>
                        </a:rPr>
                        <a:t>279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2"/>
                          </a:solidFill>
                        </a:rPr>
                        <a:t>Ret=55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chemeClr val="dk2"/>
                          </a:solidFill>
                        </a:rPr>
                        <a:t>281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2"/>
                          </a:solidFill>
                        </a:rPr>
                        <a:t>Ret=64</a:t>
                      </a:r>
                      <a:endParaRPr/>
                    </a:p>
                  </a:txBody>
                  <a:tcPr marL="91450" marR="91450" marT="45625" marB="456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2"/>
                          </a:solidFill>
                        </a:rPr>
                        <a:t>283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2"/>
                          </a:solidFill>
                        </a:rPr>
                        <a:t>Ret= 71</a:t>
                      </a:r>
                      <a:endParaRPr/>
                    </a:p>
                  </a:txBody>
                  <a:tcPr marL="91450" marR="91450" marT="45625" marB="456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2"/>
                          </a:solidFill>
                        </a:rPr>
                        <a:t>275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2"/>
                          </a:solidFill>
                        </a:rPr>
                        <a:t>Ret= 83</a:t>
                      </a:r>
                      <a:endParaRPr/>
                    </a:p>
                  </a:txBody>
                  <a:tcPr marL="91450" marR="91450" marT="45625" marB="456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75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Noto Sans Symbols"/>
                        <a:buNone/>
                      </a:pPr>
                      <a:r>
                        <a:rPr lang="en-US" sz="30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ROHT</a:t>
                      </a:r>
                      <a:endParaRPr sz="30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625" marB="456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20"/>
                        <a:buFont typeface="Noto Sans Symbols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65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80"/>
                        <a:buFont typeface="Noto Sans Symbols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Ret =3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20"/>
                        <a:buFont typeface="Noto Sans Symbols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70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20"/>
                        <a:buFont typeface="Noto Sans Symbols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Ret=4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20"/>
                        <a:buFont typeface="Noto Sans Symbols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66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20"/>
                        <a:buFont typeface="Noto Sans Symbols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Ret=4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chemeClr val="dk2"/>
                          </a:solidFill>
                        </a:rPr>
                        <a:t>60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2"/>
                          </a:solidFill>
                        </a:rPr>
                        <a:t>Ret=4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chemeClr val="dk2"/>
                          </a:solidFill>
                        </a:rPr>
                        <a:t>64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2"/>
                          </a:solidFill>
                        </a:rPr>
                        <a:t>Ret=5</a:t>
                      </a:r>
                      <a:endParaRPr/>
                    </a:p>
                  </a:txBody>
                  <a:tcPr marL="91450" marR="91450" marT="45625" marB="456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2"/>
                          </a:solidFill>
                        </a:rPr>
                        <a:t>67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2"/>
                          </a:solidFill>
                        </a:rPr>
                        <a:t>Ret = 5</a:t>
                      </a:r>
                      <a:endParaRPr/>
                    </a:p>
                  </a:txBody>
                  <a:tcPr marL="91450" marR="91450" marT="45625" marB="456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2"/>
                          </a:solidFill>
                        </a:rPr>
                        <a:t>72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2"/>
                          </a:solidFill>
                        </a:rPr>
                        <a:t>Ret = 6</a:t>
                      </a:r>
                      <a:endParaRPr/>
                    </a:p>
                  </a:txBody>
                  <a:tcPr marL="91450" marR="91450" marT="45625" marB="456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500">
                <a:tc gridSpan="2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Noto Sans Symbols"/>
                        <a:buNone/>
                      </a:pPr>
                      <a:r>
                        <a:rPr lang="en-US" sz="3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</a:t>
                      </a:r>
                      <a:endParaRPr/>
                    </a:p>
                  </a:txBody>
                  <a:tcPr marL="91450" marR="91450" marT="45625" marB="456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20"/>
                        <a:buFont typeface="Noto Sans Symbols"/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390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20"/>
                        <a:buFont typeface="Noto Sans Symbols"/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409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20"/>
                        <a:buFont typeface="Noto Sans Symbols"/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410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398</a:t>
                      </a:r>
                      <a:endParaRPr/>
                    </a:p>
                  </a:txBody>
                  <a:tcPr marL="91450" marR="91450" marT="45625" marB="456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414</a:t>
                      </a:r>
                      <a:endParaRPr/>
                    </a:p>
                  </a:txBody>
                  <a:tcPr marL="91450" marR="91450" marT="45625" marB="456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426</a:t>
                      </a:r>
                      <a:endParaRPr/>
                    </a:p>
                  </a:txBody>
                  <a:tcPr marL="91450" marR="91450" marT="45625" marB="456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436</a:t>
                      </a:r>
                      <a:endParaRPr/>
                    </a:p>
                  </a:txBody>
                  <a:tcPr marL="91450" marR="91450" marT="45625" marB="456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03" name="Google Shape;403;p49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404" name="Google Shape;404;p49" descr="ioha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81900" y="6019800"/>
            <a:ext cx="1371280" cy="693565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49"/>
          <p:cNvSpPr txBox="1"/>
          <p:nvPr/>
        </p:nvSpPr>
        <p:spPr>
          <a:xfrm>
            <a:off x="762000" y="4870450"/>
            <a:ext cx="72390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Trend of Retired ROH Members slowly increasing over last 6 years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0"/>
          <p:cNvSpPr txBox="1">
            <a:spLocks noGrp="1"/>
          </p:cNvSpPr>
          <p:nvPr>
            <p:ph type="title" idx="4294967295"/>
          </p:nvPr>
        </p:nvSpPr>
        <p:spPr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50"/>
          <p:cNvSpPr txBox="1">
            <a:spLocks noGrp="1"/>
          </p:cNvSpPr>
          <p:nvPr>
            <p:ph type="body" idx="4294967295"/>
          </p:nvPr>
        </p:nvSpPr>
        <p:spPr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09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endParaRPr sz="3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5" name="Google Shape;415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50"/>
            <a:ext cx="9129370" cy="6831780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50"/>
          <p:cNvSpPr txBox="1"/>
          <p:nvPr/>
        </p:nvSpPr>
        <p:spPr>
          <a:xfrm>
            <a:off x="4572000" y="4953000"/>
            <a:ext cx="914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417" name="Google Shape;417;p50"/>
          <p:cNvSpPr txBox="1"/>
          <p:nvPr/>
        </p:nvSpPr>
        <p:spPr>
          <a:xfrm>
            <a:off x="7924800" y="525780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418" name="Google Shape;418;p50"/>
          <p:cNvSpPr txBox="1"/>
          <p:nvPr/>
        </p:nvSpPr>
        <p:spPr>
          <a:xfrm>
            <a:off x="7467600" y="5105400"/>
            <a:ext cx="3810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419" name="Google Shape;419;p50"/>
          <p:cNvSpPr txBox="1"/>
          <p:nvPr/>
        </p:nvSpPr>
        <p:spPr>
          <a:xfrm>
            <a:off x="6172200" y="480060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420" name="Google Shape;420;p50"/>
          <p:cNvSpPr txBox="1"/>
          <p:nvPr/>
        </p:nvSpPr>
        <p:spPr>
          <a:xfrm>
            <a:off x="1676400" y="4343400"/>
            <a:ext cx="6858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33</a:t>
            </a:r>
            <a:endParaRPr/>
          </a:p>
        </p:txBody>
      </p:sp>
      <p:sp>
        <p:nvSpPr>
          <p:cNvPr id="421" name="Google Shape;421;p50"/>
          <p:cNvSpPr txBox="1"/>
          <p:nvPr/>
        </p:nvSpPr>
        <p:spPr>
          <a:xfrm>
            <a:off x="609600" y="403860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422" name="Google Shape;422;p50"/>
          <p:cNvSpPr txBox="1"/>
          <p:nvPr/>
        </p:nvSpPr>
        <p:spPr>
          <a:xfrm>
            <a:off x="1206500" y="5934075"/>
            <a:ext cx="15240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INTL- 2</a:t>
            </a:r>
            <a:endParaRPr/>
          </a:p>
        </p:txBody>
      </p:sp>
      <p:pic>
        <p:nvPicPr>
          <p:cNvPr id="423" name="Google Shape;423;p50"/>
          <p:cNvPicPr preferRelativeResize="0"/>
          <p:nvPr/>
        </p:nvPicPr>
        <p:blipFill rotWithShape="1">
          <a:blip r:embed="rId4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424" name="Google Shape;424;p50"/>
          <p:cNvSpPr/>
          <p:nvPr/>
        </p:nvSpPr>
        <p:spPr>
          <a:xfrm>
            <a:off x="1974850" y="307975"/>
            <a:ext cx="6515100" cy="12192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 Black"/>
              </a:rPr>
              <a:t>ROHT 2016</a:t>
            </a:r>
          </a:p>
        </p:txBody>
      </p:sp>
      <p:pic>
        <p:nvPicPr>
          <p:cNvPr id="425" name="Google Shape;425;p50" descr="iohalog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0" y="6088063"/>
            <a:ext cx="1371280" cy="693564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50"/>
          <p:cNvSpPr txBox="1"/>
          <p:nvPr/>
        </p:nvSpPr>
        <p:spPr>
          <a:xfrm>
            <a:off x="2514600" y="4648200"/>
            <a:ext cx="5334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427" name="Google Shape;427;p50"/>
          <p:cNvSpPr txBox="1"/>
          <p:nvPr/>
        </p:nvSpPr>
        <p:spPr>
          <a:xfrm>
            <a:off x="3543300" y="4389438"/>
            <a:ext cx="5334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428" name="Google Shape;428;p50"/>
          <p:cNvSpPr txBox="1"/>
          <p:nvPr/>
        </p:nvSpPr>
        <p:spPr>
          <a:xfrm>
            <a:off x="3429000" y="2997200"/>
            <a:ext cx="5334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429" name="Google Shape;429;p50"/>
          <p:cNvSpPr txBox="1"/>
          <p:nvPr/>
        </p:nvSpPr>
        <p:spPr>
          <a:xfrm>
            <a:off x="6738938" y="1462088"/>
            <a:ext cx="2514600" cy="212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None/>
            </a:pPr>
            <a:r>
              <a:rPr lang="en-US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TOTAL ROHTs</a:t>
            </a:r>
            <a:endParaRPr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72</a:t>
            </a:r>
            <a:endParaRPr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(6 retired) </a:t>
            </a:r>
            <a:endParaRPr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51"/>
          <p:cNvSpPr/>
          <p:nvPr/>
        </p:nvSpPr>
        <p:spPr>
          <a:xfrm>
            <a:off x="1447800" y="533400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Noto Sans Symbols"/>
              <a:buNone/>
            </a:pPr>
            <a: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Registrars Report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New CRBOH Members by Examination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ROHT</a:t>
            </a:r>
            <a:endParaRPr sz="2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9" name="Google Shape;439;p51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440" name="Google Shape;440;p51" descr="ioha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67600" y="5943600"/>
            <a:ext cx="1371280" cy="69356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41" name="Google Shape;441;p51"/>
          <p:cNvGraphicFramePr/>
          <p:nvPr/>
        </p:nvGraphicFramePr>
        <p:xfrm>
          <a:off x="381000" y="22971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{17A74F09-8895-4778-B4DF-9EBD69B658A9}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3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6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Noto Sans Symbols"/>
                        <a:buNone/>
                      </a:pPr>
                      <a:endParaRPr sz="30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50" marB="4575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2015</a:t>
                      </a:r>
                      <a:endParaRPr/>
                    </a:p>
                  </a:txBody>
                  <a:tcPr marL="91450" marR="91450" marT="45750" marB="4575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2016</a:t>
                      </a:r>
                      <a:endParaRPr/>
                    </a:p>
                  </a:txBody>
                  <a:tcPr marL="91450" marR="91450" marT="45750" marB="4575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2017</a:t>
                      </a:r>
                      <a:endParaRPr/>
                    </a:p>
                  </a:txBody>
                  <a:tcPr marL="91450" marR="91450" marT="45750" marB="4575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9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70"/>
                        <a:buFont typeface="Noto Sans Symbols"/>
                        <a:buNone/>
                      </a:pPr>
                      <a:r>
                        <a:rPr lang="en-US" sz="21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Candidates</a:t>
                      </a: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endParaRPr sz="18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50" marB="4575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endParaRPr sz="28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endParaRPr sz="28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50" marB="4575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endParaRPr sz="28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91450" marR="91450" marT="45750" marB="4575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endParaRPr sz="28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8*</a:t>
                      </a:r>
                      <a:endParaRPr/>
                    </a:p>
                  </a:txBody>
                  <a:tcPr marL="91450" marR="91450" marT="45750" marB="4575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New ROHT</a:t>
                      </a:r>
                      <a:endParaRPr sz="3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50" marB="4575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71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91450" marR="91450" marT="45750" marB="4575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71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91450" marR="91450" marT="45750" marB="4575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71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91450" marR="91450" marT="45750" marB="4575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71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3950">
                <a:tc gridSpan="4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193332"/>
                          </a:solidFill>
                        </a:rPr>
                        <a:t>In 2017 Total of 8 candidates,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193332"/>
                          </a:solidFill>
                        </a:rPr>
                        <a:t> but 2 withdrawals prior to exam and only 6 written</a:t>
                      </a:r>
                      <a:endParaRPr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Noto Sans Symbols"/>
                        <a:buNone/>
                      </a:pPr>
                      <a:endParaRPr sz="3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50" marB="4575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42" name="Google Shape;442;p51"/>
          <p:cNvSpPr txBox="1"/>
          <p:nvPr/>
        </p:nvSpPr>
        <p:spPr>
          <a:xfrm>
            <a:off x="1524000" y="4572000"/>
            <a:ext cx="184150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3" name="Google Shape;443;p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15113" y="1227138"/>
            <a:ext cx="2224087" cy="1668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52"/>
          <p:cNvSpPr/>
          <p:nvPr/>
        </p:nvSpPr>
        <p:spPr>
          <a:xfrm>
            <a:off x="1447800" y="533400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Noto Sans Symbols"/>
              <a:buNone/>
            </a:pPr>
            <a: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Registrars Report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New CRBOH ROHTs Members - 2017</a:t>
            </a:r>
            <a:endParaRPr sz="2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9" name="Google Shape;449;p52" descr="ioha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86200" y="6164263"/>
            <a:ext cx="1371280" cy="693564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52"/>
          <p:cNvSpPr/>
          <p:nvPr/>
        </p:nvSpPr>
        <p:spPr>
          <a:xfrm>
            <a:off x="533400" y="2133600"/>
            <a:ext cx="3794125" cy="3170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endParaRPr sz="20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Sean Bieman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Janine Hawkins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Christian McCormick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Limin Shen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Brad Studham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endParaRPr sz="20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endParaRPr sz="2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1" name="Google Shape;451;p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000" y="2808288"/>
            <a:ext cx="4066551" cy="18286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3"/>
          <p:cNvSpPr txBox="1">
            <a:spLocks noGrp="1"/>
          </p:cNvSpPr>
          <p:nvPr>
            <p:ph type="title" idx="4294967295"/>
          </p:nvPr>
        </p:nvSpPr>
        <p:spPr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53"/>
          <p:cNvSpPr txBox="1">
            <a:spLocks noGrp="1"/>
          </p:cNvSpPr>
          <p:nvPr>
            <p:ph type="body" idx="4294967295"/>
          </p:nvPr>
        </p:nvSpPr>
        <p:spPr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09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endParaRPr sz="3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1" name="Google Shape;461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50"/>
            <a:ext cx="9129370" cy="6831780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53"/>
          <p:cNvSpPr txBox="1"/>
          <p:nvPr/>
        </p:nvSpPr>
        <p:spPr>
          <a:xfrm>
            <a:off x="4572000" y="4953000"/>
            <a:ext cx="9144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116</a:t>
            </a:r>
            <a:endParaRPr/>
          </a:p>
        </p:txBody>
      </p:sp>
      <p:sp>
        <p:nvSpPr>
          <p:cNvPr id="463" name="Google Shape;463;p53"/>
          <p:cNvSpPr txBox="1"/>
          <p:nvPr/>
        </p:nvSpPr>
        <p:spPr>
          <a:xfrm>
            <a:off x="7924800" y="5257800"/>
            <a:ext cx="6858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464" name="Google Shape;464;p53"/>
          <p:cNvSpPr txBox="1"/>
          <p:nvPr/>
        </p:nvSpPr>
        <p:spPr>
          <a:xfrm>
            <a:off x="7467600" y="5105400"/>
            <a:ext cx="3810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465" name="Google Shape;465;p53"/>
          <p:cNvSpPr txBox="1"/>
          <p:nvPr/>
        </p:nvSpPr>
        <p:spPr>
          <a:xfrm>
            <a:off x="6172200" y="4800600"/>
            <a:ext cx="6858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endParaRPr/>
          </a:p>
        </p:txBody>
      </p:sp>
      <p:sp>
        <p:nvSpPr>
          <p:cNvPr id="466" name="Google Shape;466;p53"/>
          <p:cNvSpPr txBox="1"/>
          <p:nvPr/>
        </p:nvSpPr>
        <p:spPr>
          <a:xfrm>
            <a:off x="3505200" y="480060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467" name="Google Shape;467;p53"/>
          <p:cNvSpPr txBox="1"/>
          <p:nvPr/>
        </p:nvSpPr>
        <p:spPr>
          <a:xfrm>
            <a:off x="2667000" y="457200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468" name="Google Shape;468;p53"/>
          <p:cNvSpPr txBox="1"/>
          <p:nvPr/>
        </p:nvSpPr>
        <p:spPr>
          <a:xfrm>
            <a:off x="1676400" y="4343400"/>
            <a:ext cx="6858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47</a:t>
            </a:r>
            <a:endParaRPr/>
          </a:p>
        </p:txBody>
      </p:sp>
      <p:sp>
        <p:nvSpPr>
          <p:cNvPr id="469" name="Google Shape;469;p53"/>
          <p:cNvSpPr txBox="1"/>
          <p:nvPr/>
        </p:nvSpPr>
        <p:spPr>
          <a:xfrm>
            <a:off x="609600" y="4038600"/>
            <a:ext cx="6858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endParaRPr/>
          </a:p>
        </p:txBody>
      </p:sp>
      <p:sp>
        <p:nvSpPr>
          <p:cNvPr id="470" name="Google Shape;470;p53"/>
          <p:cNvSpPr txBox="1"/>
          <p:nvPr/>
        </p:nvSpPr>
        <p:spPr>
          <a:xfrm>
            <a:off x="1219200" y="5638800"/>
            <a:ext cx="15240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INTL- 30</a:t>
            </a:r>
            <a:endParaRPr/>
          </a:p>
        </p:txBody>
      </p:sp>
      <p:pic>
        <p:nvPicPr>
          <p:cNvPr id="471" name="Google Shape;471;p53"/>
          <p:cNvPicPr preferRelativeResize="0"/>
          <p:nvPr/>
        </p:nvPicPr>
        <p:blipFill rotWithShape="1">
          <a:blip r:embed="rId4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472" name="Google Shape;472;p53"/>
          <p:cNvSpPr/>
          <p:nvPr/>
        </p:nvSpPr>
        <p:spPr>
          <a:xfrm>
            <a:off x="1866900" y="533400"/>
            <a:ext cx="5676900" cy="12192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 Black"/>
              </a:rPr>
              <a:t>ROH 2016</a:t>
            </a:r>
          </a:p>
        </p:txBody>
      </p:sp>
      <p:pic>
        <p:nvPicPr>
          <p:cNvPr id="473" name="Google Shape;473;p53" descr="iohalog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0" y="6088063"/>
            <a:ext cx="1371280" cy="693564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53"/>
          <p:cNvSpPr/>
          <p:nvPr/>
        </p:nvSpPr>
        <p:spPr>
          <a:xfrm>
            <a:off x="4414838" y="3244850"/>
            <a:ext cx="309562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53"/>
          <p:cNvSpPr txBox="1"/>
          <p:nvPr/>
        </p:nvSpPr>
        <p:spPr>
          <a:xfrm>
            <a:off x="8382000" y="4343400"/>
            <a:ext cx="593725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476" name="Google Shape;476;p53"/>
          <p:cNvSpPr txBox="1"/>
          <p:nvPr/>
        </p:nvSpPr>
        <p:spPr>
          <a:xfrm>
            <a:off x="7924800" y="4800600"/>
            <a:ext cx="517525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477" name="Google Shape;477;p53"/>
          <p:cNvSpPr txBox="1"/>
          <p:nvPr/>
        </p:nvSpPr>
        <p:spPr>
          <a:xfrm>
            <a:off x="7007225" y="1674813"/>
            <a:ext cx="2514600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None/>
            </a:pPr>
            <a:r>
              <a:rPr lang="en-US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TOTAL ROHs</a:t>
            </a:r>
            <a:endParaRPr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275</a:t>
            </a:r>
            <a:endParaRPr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(83 Retired)</a:t>
            </a:r>
            <a:endParaRPr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54"/>
          <p:cNvSpPr/>
          <p:nvPr/>
        </p:nvSpPr>
        <p:spPr>
          <a:xfrm>
            <a:off x="1447800" y="533400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Noto Sans Symbols"/>
              <a:buNone/>
            </a:pPr>
            <a: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Registrars Report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Successful ROH Written Exams</a:t>
            </a:r>
            <a:endParaRPr sz="2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7" name="Google Shape;487;p54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488" name="Google Shape;488;p54" descr="ioha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0" y="6142038"/>
            <a:ext cx="1371280" cy="6935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89" name="Google Shape;489;p54"/>
          <p:cNvGraphicFramePr/>
          <p:nvPr/>
        </p:nvGraphicFramePr>
        <p:xfrm>
          <a:off x="457200" y="16113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{17A74F09-8895-4778-B4DF-9EBD69B658A9}</a:tableStyleId>
              </a:tblPr>
              <a:tblGrid>
                <a:gridCol w="289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7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5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8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Noto Sans Symbols"/>
                        <a:buNone/>
                      </a:pPr>
                      <a:endParaRPr sz="30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2015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2016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2017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70"/>
                        <a:buFont typeface="Noto Sans Symbols"/>
                        <a:buNone/>
                      </a:pPr>
                      <a:r>
                        <a:rPr lang="en-US" sz="21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Written Candidates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endParaRPr sz="18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endParaRPr sz="18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(7 withdrawals)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5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Pass Written Exam ROH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ROH FT1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ROH FT2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(from 9)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(from 1)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5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endParaRPr sz="28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 (from 10)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 (from 1)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 (from 3)</a:t>
                      </a:r>
                      <a:endParaRPr sz="28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(from 8) *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(from 11) *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from 1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4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Noto Sans Symbols"/>
                        <a:buNone/>
                      </a:pPr>
                      <a:r>
                        <a:rPr lang="en-US" sz="3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Pass: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90" name="Google Shape;490;p54"/>
          <p:cNvSpPr txBox="1"/>
          <p:nvPr/>
        </p:nvSpPr>
        <p:spPr>
          <a:xfrm>
            <a:off x="1524000" y="4572000"/>
            <a:ext cx="184150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54"/>
          <p:cNvSpPr txBox="1"/>
          <p:nvPr/>
        </p:nvSpPr>
        <p:spPr>
          <a:xfrm>
            <a:off x="1905000" y="5915025"/>
            <a:ext cx="5181600" cy="64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93332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193332"/>
                </a:solidFill>
                <a:latin typeface="Arial"/>
                <a:ea typeface="Arial"/>
                <a:cs typeface="Arial"/>
                <a:sym typeface="Arial"/>
              </a:rPr>
              <a:t>FOR 2016	ROH FT 1 withdrawals = 6</a:t>
            </a:r>
            <a:endParaRPr/>
          </a:p>
          <a:p>
            <a:pPr marL="1828800" marR="0" lvl="4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93332"/>
                </a:solidFill>
                <a:latin typeface="Arial"/>
                <a:ea typeface="Arial"/>
                <a:cs typeface="Arial"/>
                <a:sym typeface="Arial"/>
              </a:rPr>
              <a:t>ROH withdrawal = 1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5"/>
          <p:cNvSpPr/>
          <p:nvPr/>
        </p:nvSpPr>
        <p:spPr>
          <a:xfrm>
            <a:off x="1447800" y="533400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Noto Sans Symbols"/>
              <a:buNone/>
            </a:pPr>
            <a: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Registrars Report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Successful ROH Oral Exams</a:t>
            </a:r>
            <a:endParaRPr sz="2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1" name="Google Shape;501;p55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502" name="Google Shape;502;p55" descr="ioha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0" y="6142038"/>
            <a:ext cx="1371280" cy="6935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03" name="Google Shape;503;p55"/>
          <p:cNvGraphicFramePr/>
          <p:nvPr/>
        </p:nvGraphicFramePr>
        <p:xfrm>
          <a:off x="457200" y="16113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{17A74F09-8895-4778-B4DF-9EBD69B658A9}</a:tableStyleId>
              </a:tblPr>
              <a:tblGrid>
                <a:gridCol w="3396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0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Noto Sans Symbols"/>
                        <a:buNone/>
                      </a:pPr>
                      <a:endParaRPr sz="30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2015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2016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2017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endParaRPr sz="2000" b="1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24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6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70"/>
                        <a:buFont typeface="Noto Sans Symbols"/>
                        <a:buNone/>
                      </a:pPr>
                      <a:r>
                        <a:rPr lang="en-US" sz="21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Oral Exam Candidates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endParaRPr sz="18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endParaRPr sz="18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18*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(backlog)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60"/>
                        <a:buFont typeface="Noto Sans Symbols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(backlog cleared)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</a:t>
                      </a:r>
                      <a:r>
                        <a:rPr lang="en-US" sz="16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from written</a:t>
                      </a:r>
                      <a:endParaRPr sz="16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  NAR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9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Successful Orals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Written Exam* </a:t>
                      </a:r>
                      <a:r>
                        <a:rPr lang="en-US" sz="16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(ROH &amp; FT2)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NAR*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 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*Awaiting Oral Exams*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Noto Sans Symbols"/>
                        <a:buNone/>
                      </a:pPr>
                      <a:r>
                        <a:rPr lang="en-US" sz="3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Pass:</a:t>
                      </a:r>
                      <a:endParaRPr/>
                    </a:p>
                  </a:txBody>
                  <a:tcPr marL="91450" marR="91450" marT="45700" marB="4570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60"/>
                        <a:buFont typeface="Noto Sans Symbols"/>
                        <a:buNone/>
                      </a:pPr>
                      <a:r>
                        <a:rPr lang="en-US" sz="28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 results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04" name="Google Shape;504;p55"/>
          <p:cNvSpPr txBox="1"/>
          <p:nvPr/>
        </p:nvSpPr>
        <p:spPr>
          <a:xfrm>
            <a:off x="1524000" y="4572000"/>
            <a:ext cx="184150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55"/>
          <p:cNvSpPr/>
          <p:nvPr/>
        </p:nvSpPr>
        <p:spPr>
          <a:xfrm>
            <a:off x="831850" y="1327150"/>
            <a:ext cx="338138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None/>
            </a:pPr>
            <a:r>
              <a:rPr lang="en-US" sz="1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()</a:t>
            </a:r>
            <a:endParaRPr sz="1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56"/>
          <p:cNvSpPr/>
          <p:nvPr/>
        </p:nvSpPr>
        <p:spPr>
          <a:xfrm>
            <a:off x="1460500" y="950913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Noto Sans Symbols"/>
              <a:buNone/>
            </a:pPr>
            <a: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Registrars Report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New ROH Members (NAR &amp; Written) 2016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 b="1" i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(includes backlog from 2015)</a:t>
            </a:r>
            <a:endParaRPr sz="2400" b="1" i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1" name="Google Shape;511;p56" descr="ioha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86200" y="6164263"/>
            <a:ext cx="1371280" cy="693564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56"/>
          <p:cNvSpPr/>
          <p:nvPr/>
        </p:nvSpPr>
        <p:spPr>
          <a:xfrm>
            <a:off x="490538" y="2039938"/>
            <a:ext cx="3962400" cy="701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endParaRPr sz="2000" b="1" u="sng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r>
              <a:rPr lang="en-US" sz="2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WRITTEN ROH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endParaRPr sz="22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r>
              <a:rPr lang="en-US" sz="2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Hanchen Chen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r>
              <a:rPr lang="en-US" sz="2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Broderick Mossman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r>
              <a:rPr lang="en-US" sz="2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Jackie Ellis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r>
              <a:rPr lang="en-US" sz="2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Meghan Friesen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r>
              <a:rPr lang="en-US" sz="2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James Johnson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r>
              <a:rPr lang="en-US" sz="2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Salvatore Lopetrone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r>
              <a:rPr lang="en-US" sz="2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Bob Jowett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r>
              <a:rPr lang="en-US" sz="2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Ted Letourneau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r>
              <a:rPr lang="en-US" sz="2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Roberto Sgrosso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r>
              <a:rPr lang="en-US" sz="2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Chad Shew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endParaRPr sz="22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endParaRPr sz="22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endParaRPr sz="22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endParaRPr sz="22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None/>
            </a:pPr>
            <a:endParaRPr sz="1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endParaRPr sz="20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endParaRPr sz="20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endParaRPr sz="2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3" name="Google Shape;513;p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02313" y="4419600"/>
            <a:ext cx="2744787" cy="2255154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56"/>
          <p:cNvSpPr/>
          <p:nvPr/>
        </p:nvSpPr>
        <p:spPr>
          <a:xfrm>
            <a:off x="4452938" y="2030413"/>
            <a:ext cx="3962400" cy="464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endParaRPr sz="2000" b="1" u="sng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r>
              <a:rPr lang="en-US" sz="2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NAR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endParaRPr sz="22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r>
              <a:rPr lang="en-US" sz="2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Candice Burton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r>
              <a:rPr lang="en-US" sz="2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Greg Slack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r>
              <a:rPr lang="en-US" sz="2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Ed Stuber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endParaRPr sz="22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endParaRPr sz="22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endParaRPr sz="22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oto Sans Symbols"/>
              <a:buNone/>
            </a:pPr>
            <a:endParaRPr sz="22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None/>
            </a:pPr>
            <a:endParaRPr sz="1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endParaRPr sz="20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endParaRPr sz="20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endParaRPr sz="2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57"/>
          <p:cNvSpPr txBox="1"/>
          <p:nvPr/>
        </p:nvSpPr>
        <p:spPr>
          <a:xfrm>
            <a:off x="470452" y="1752600"/>
            <a:ext cx="82296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R. Leblanc sits on IOHA Board and on OHTA committee</a:t>
            </a:r>
            <a:endParaRPr sz="24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Attended first meeting past week-end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Canadian certification process is well recognized</a:t>
            </a:r>
            <a:endParaRPr sz="24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WHWB now recognized by OHTA as qualified trainers and exam manager</a:t>
            </a:r>
            <a:endParaRPr/>
          </a:p>
          <a:p>
            <a:pPr marL="342900" marR="0" lvl="0" indent="-23622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Arial"/>
              <a:buNone/>
            </a:pPr>
            <a:endParaRPr sz="24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Char char="•"/>
            </a:pPr>
            <a:r>
              <a:rPr lang="en-US" sz="2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Objectives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Increased communication through IOHA journal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Assist OHTA and WHWB</a:t>
            </a:r>
            <a:endParaRPr/>
          </a:p>
          <a:p>
            <a:pPr marL="342900" marR="0" lvl="0" indent="-23622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Arial"/>
              <a:buNone/>
            </a:pPr>
            <a:endParaRPr sz="24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3622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Arial"/>
              <a:buNone/>
            </a:pPr>
            <a:endParaRPr sz="24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3622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Arial"/>
              <a:buNone/>
            </a:pPr>
            <a:endParaRPr sz="24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3622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Arial"/>
              <a:buNone/>
            </a:pPr>
            <a:endParaRPr sz="24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3622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Arial"/>
              <a:buNone/>
            </a:pPr>
            <a:endParaRPr sz="24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57"/>
          <p:cNvSpPr/>
          <p:nvPr/>
        </p:nvSpPr>
        <p:spPr>
          <a:xfrm>
            <a:off x="1600200" y="381000"/>
            <a:ext cx="7010400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External Affairs Report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Chair: Rene Leblanc</a:t>
            </a:r>
            <a:endParaRPr sz="2400" b="1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58"/>
          <p:cNvSpPr/>
          <p:nvPr/>
        </p:nvSpPr>
        <p:spPr>
          <a:xfrm>
            <a:off x="1447800" y="685800"/>
            <a:ext cx="7696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Noto Sans Symbols"/>
              <a:buNone/>
            </a:pPr>
            <a:r>
              <a:rPr lang="en-US" sz="3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External Affairs Report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Chair: Rene Leblanc</a:t>
            </a:r>
            <a:endParaRPr sz="24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endParaRPr sz="24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58"/>
          <p:cNvSpPr/>
          <p:nvPr/>
        </p:nvSpPr>
        <p:spPr>
          <a:xfrm>
            <a:off x="1447800" y="1676400"/>
            <a:ext cx="7391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464819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None/>
            </a:pP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8" name="Google Shape;528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93" y="1600200"/>
            <a:ext cx="9144793" cy="5217052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58"/>
          <p:cNvSpPr txBox="1"/>
          <p:nvPr/>
        </p:nvSpPr>
        <p:spPr>
          <a:xfrm>
            <a:off x="7162800" y="533400"/>
            <a:ext cx="1410964" cy="40011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Remove? </a:t>
            </a:r>
            <a:endParaRPr sz="20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2"/>
          <p:cNvSpPr txBox="1"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President’s Report</a:t>
            </a:r>
            <a:b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What is the CRBOH?</a:t>
            </a:r>
            <a:endParaRPr/>
          </a:p>
        </p:txBody>
      </p:sp>
      <p:sp>
        <p:nvSpPr>
          <p:cNvPr id="239" name="Google Shape;239;p32"/>
          <p:cNvSpPr txBox="1">
            <a:spLocks noGrp="1"/>
          </p:cNvSpPr>
          <p:nvPr>
            <p:ph type="body" idx="1"/>
          </p:nvPr>
        </p:nvSpPr>
        <p:spPr>
          <a:xfrm>
            <a:off x="914400" y="1676400"/>
            <a:ext cx="7620000" cy="450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 federally incorporated, not-for-profit organization, which sets standards of professional competence for occupational hygienists and occupational hygiene technologists in Canada.</a:t>
            </a:r>
            <a:endParaRPr/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Registration with the CRBOH confers the right to use the professional designation and  title:</a:t>
            </a:r>
            <a:endParaRPr/>
          </a:p>
          <a:p>
            <a:pPr marL="0" marR="0" lvl="0" indent="0" algn="ctr" rtl="0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770"/>
              <a:buFont typeface="Noto Sans Symbols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Noto Sans Symbols"/>
              <a:buChar char="•"/>
            </a:pP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Registered Occupational Hygienist (ROH</a:t>
            </a:r>
            <a:r>
              <a:rPr lang="en-US" sz="1600" b="1" i="0" u="none" strike="noStrike" cap="none" baseline="30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TM</a:t>
            </a: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marL="2286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Noto Sans Symbols"/>
              <a:buChar char="•"/>
            </a:pP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Registered Occupational Hygiene Technologist (ROHT</a:t>
            </a:r>
            <a:r>
              <a:rPr lang="en-US" sz="1600" b="1" i="0" u="none" strike="noStrike" cap="none" baseline="30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TM</a:t>
            </a: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32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59"/>
          <p:cNvSpPr/>
          <p:nvPr/>
        </p:nvSpPr>
        <p:spPr>
          <a:xfrm>
            <a:off x="1447800" y="685800"/>
            <a:ext cx="7696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Noto Sans Symbols"/>
              <a:buNone/>
            </a:pPr>
            <a:r>
              <a:rPr lang="en-US" sz="3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External Affairs Report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Chair: Rene Leblanc</a:t>
            </a:r>
            <a:endParaRPr sz="24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endParaRPr sz="24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59"/>
          <p:cNvSpPr/>
          <p:nvPr/>
        </p:nvSpPr>
        <p:spPr>
          <a:xfrm>
            <a:off x="1447800" y="1676400"/>
            <a:ext cx="7391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464819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None/>
            </a:pP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59"/>
          <p:cNvSpPr/>
          <p:nvPr/>
        </p:nvSpPr>
        <p:spPr>
          <a:xfrm>
            <a:off x="914400" y="1676400"/>
            <a:ext cx="8077200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32 member organizations</a:t>
            </a:r>
            <a:endParaRPr/>
          </a:p>
          <a:p>
            <a:pPr marL="1028700" marR="0" lvl="1" indent="-5715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 2015, Asia saw two new IH organizations</a:t>
            </a:r>
            <a:endParaRPr/>
          </a:p>
          <a:p>
            <a:pPr marL="1485900" marR="0" lvl="2" indent="-5715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Vietnam Industrial Hygiene Association (VIHA)</a:t>
            </a:r>
            <a:endParaRPr/>
          </a:p>
          <a:p>
            <a:pPr marL="1485900" marR="0" lvl="2" indent="-5715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Indonesian Industrial Hygiene Association (IIHA)</a:t>
            </a:r>
            <a:endParaRPr/>
          </a:p>
          <a:p>
            <a:pPr marL="1485900" marR="0" lvl="2" indent="-5715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Thailand, India and China preparing to establish formal IH organizations</a:t>
            </a:r>
            <a:endParaRPr/>
          </a:p>
          <a:p>
            <a:pPr marL="1485900" marR="0" lvl="2" indent="-5715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Approx. 10 new IH organizations from region expected by 2020.</a:t>
            </a:r>
            <a:endParaRPr/>
          </a:p>
          <a:p>
            <a:pPr marL="914400" marR="0" lvl="2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485900" marR="0" lvl="2" indent="-464819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None/>
            </a:pP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59"/>
          <p:cNvSpPr txBox="1"/>
          <p:nvPr/>
        </p:nvSpPr>
        <p:spPr>
          <a:xfrm>
            <a:off x="7162800" y="533400"/>
            <a:ext cx="1410964" cy="40011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Remove? </a:t>
            </a:r>
            <a:endParaRPr sz="20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" name="Google Shape;544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0" y="0"/>
            <a:ext cx="6465482" cy="6810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61"/>
          <p:cNvSpPr/>
          <p:nvPr/>
        </p:nvSpPr>
        <p:spPr>
          <a:xfrm>
            <a:off x="1447800" y="457200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Communications Report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Chair: Yang Ting Shek &amp; Percy Chua</a:t>
            </a:r>
            <a:endParaRPr sz="2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1" name="Google Shape;551;p61" descr="C:\Users\PC17151\Desktop\CRBOH logo altere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2800" y="3276600"/>
            <a:ext cx="2362200" cy="2100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61" descr="http://myemma.com/static/uploads/emma_blog/sm_logo_stacked_standard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4800" y="2057400"/>
            <a:ext cx="3143250" cy="144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61" descr="http://tomorrowproducts.com/wp-content/uploads/2016/02/constant-contact-logo-transparent-constant-contact-vertical-logo-large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38800" y="2286000"/>
            <a:ext cx="3133978" cy="1256924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61" descr="https://web-assets.domo.com/blog/wp-content/uploads/2014/08/connector-excel-logo.png"/>
          <p:cNvSpPr/>
          <p:nvPr/>
        </p:nvSpPr>
        <p:spPr>
          <a:xfrm>
            <a:off x="155575" y="-541338"/>
            <a:ext cx="3143250" cy="1133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Google Shape;555;p61" descr="http://www.geeknewscentral.com/wp-content/uploads/2013/11/excel-logo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7200" y="3810000"/>
            <a:ext cx="2569178" cy="1571037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61" descr="data:image/png;base64,iVBORw0KGgoAAAANSUhEUgAAAKsAAABSCAMAAAAcq9T6AAAAk1BMVEX///+6FBq2AAC5DhXDKC+0AADrwMH//Pz019jAPD7alZf++vrZj5H78/PDP0O5AAC4AAzkpKbx0NH56+ywAADotLb13t+4BQ7hpqj35ufKTlLtx8jSb3HDMDW4AAa7GB69ISbOX2Pnr7HRdnjKVlnRam3bi47em53nubrHR0vFNTvZg4XKUlbRbW/xzM7KXF7VfX9VRPThAAAGSUlEQVRoge2a6ZaqOhCFYyKDQAjDZRKZZVbb93+6W0Gx7W7F273WaT13sf8YIchHqOyqgAjNmjVr1qxZs2b9R6myc3xzn03xUGpgibm2WUe6/GyUSbmhXxVbfekxg3gvy0plscraKF14hkfIAkRejlWlgSuahZ4wjEfKk16KlUJg+tq+TWMcX0NeWIe5RSl9Nihov12lPDC/Yp5YI03pi6LMyqLolTwMnsma3sU8w8YQFtCHGNDAXrquLPVZrMtJ0gVJj6ZzsNzAtULHBHtYYtyKTwqIR6z6h1wg2Qd/H7Oj/ZKsqy8+QMMOH5+B+gNWhII1fkrm/QkrqgXx10HRz1jd3V/DKrYYvwTr568fcqykUrduhah9AVYj/pIZ0t4JLRlkWWGu7TsspIVsvkAMbHxfrKMPtATzdJUkicEbTC/8g4qUp7OS7gAbgq1xjdqZudZvuHg54AY8ZUl3Wa2+/4N12RWrkQ2Zvoo/zK0bTnqftcC4+nPlwhUr1oYtziMfuM8q67CQ+HOl2DVriFRI9EFHfsrqe92SOb/ASoiKKD9Rhh+w3stbdon7Hme/wIpLyEgtbDKFB6z25jarRXBwMNglwqEqq5VcHgJYDURFaU7xYYe1Ip5LNVus69AeOjdKHU5Wm1esOcRqDCcKpseVyvs7eavCa17X9OMlKeDGgsAUaLvHZGjzX8t1aOIu530c3gXvbKTmHewXsqmZeWElBC5aEfgvdO+u9al+RbaVF2m3vclKl9hHksZWp8Ghe8Zard4shvuFSVbXGYPjfIO1irJmMcRbSOJdra27ADkJzqClTw3shTXeUUQLgQ9KfzWw6aZ2xCFviblyLNtUwBv7dryKeAnDJqaL0+yqGKltVaJuwwN52VBJoqGLwijubUkKCqbbqMT7QJJsi9IdLimk8PA/jSuuJfAcDMTIYtdOIAj/nCQIi+W6yCm6k7d2+Aj7aMY2/ITh0qjHPb6RjgfQ4jz5XJ34dB2f+9gJzicoP7ISEiLUMJzCR6B7F9LOdMxa46p9J5SHW3Tbs+Q0GQa0NlYW/2DduNKxN+/m4K7G+CmZht5YeYoxquPs4cJoZPVaOMiqjkc4Dz1eguBzvKL7rErcypKqSnJq+MP4lRe+Fptj+0CM43Dpmg4rIROTrTm4gMJYlj+gHVlxQXnNp1IJcTv4fi6w34zlbsuVGDBE9h5XF9bufS428QKPKiR0xJi0OZzTPjK8WE/HwWVc/auN8sr7NmuTkjQZlJL4MOSFy89F76xi7NXmWRBuyNpEGO95aB2yJRN66TEriQ7crwNK+cDSfTzJesMH1B53TeOAGieCuwsxsB33QQwoY9tafF5XWqXHmtN1ZCSdKjbPrMYWLs3Zvu03e361ijHFSrOvrK7+fs97nFJUx9EIBdw76b2f8unQYDXeAnn17h33WYfepWAYsVBJ3CTJfVZ5dyNvOYxdeoYeGJDVxcU5KaCckDODCvO2O3c8IDpMJpWnuqFlXzxskpWffFhsGTx10Na4wSpRO7BgvbV7+8IK51tfvtgZ/2IaeNcEgZVVSC1wvDkEQaOLyFrhyHQDN+/WMOkqOQg0Zlh0qcG2fgjFB6yEQJjKg1MRXhJA0TzmrQJ8tRFFsXF8pX/jj7OUwP8SAxbGV5OzZl4I2TbFLE2ZAPfcLgwcpwnG4IgiTKZFSjCrwMixB1sXmkoXmMA2w0QTOrMmxbEqjXMCs23Il2PA4iux5ZsmurfyVlj0VzW2Wx2hgxr2bdRlNd9Bm40e6SVPekiu1l3UFg0ULGKpR92+oUhyyi7SC3HKBi6eFcfx2adIulq1+iVeRdkxtaqqFLORg8ElbnkWOPP1V0gJwwc9+crYPveR6KWt3mg9ZL0S8UDf9tdf0E+eEc2sj/W/f0649Z7yYPv7rLa4Y5M2+Mf0kPVDpaG6efXGFv5zXsU8YF0ku02vmFA+1Uq/33ZJjNP+WS+5HrIuh9pY4Fkridal9qwXRqDEm0Qlq1xscr9Waj9vRCt42ns4rqwjDGPv7jvO83prMk//lvjq3O+3qzQhhvEV+aXec5+lyo3Zl+suNT6+R35F1kHUPTRmlfG/EYzAL8s6SLUDuanLjheu3gv/h+RKEpWd41ZP/wbWk1R3+onorFmzZs2aNWvWrL9U/wL9h4HJPiyEqwAAAABJRU5ErkJggg=="/>
          <p:cNvSpPr/>
          <p:nvPr/>
        </p:nvSpPr>
        <p:spPr>
          <a:xfrm>
            <a:off x="155575" y="-465138"/>
            <a:ext cx="2038350" cy="981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61" descr="Microsoft SharePoint 2013 logo"/>
          <p:cNvSpPr/>
          <p:nvPr/>
        </p:nvSpPr>
        <p:spPr>
          <a:xfrm>
            <a:off x="155575" y="-465138"/>
            <a:ext cx="2038350" cy="981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8" name="Google Shape;558;p61" descr="PPT18F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29000" y="1828800"/>
            <a:ext cx="2511415" cy="1108053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61" descr="https://upload.wikimedia.org/wikipedia/commons/5/54/Wix.com_Logo.png"/>
          <p:cNvSpPr/>
          <p:nvPr/>
        </p:nvSpPr>
        <p:spPr>
          <a:xfrm>
            <a:off x="155575" y="-762000"/>
            <a:ext cx="596265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61" descr="undefined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61" descr="data:image/png;base64,iVBORw0KGgoAAAANSUhEUgAAAWQAAACNCAMAAAC3+fDsAAAAwFBMVEX///8dHRsAAAD/zAASEg+kpKRhYWEbGxkZGRcVFRMUFBEQEA0LCwf7+/sGBgD09PTt7e3Ozs7i4uLq6urZ2dmqqqpISEe/v7/KysqAgIC2trbT09ORkZHBwcHa2tqJiYksLCpzc3KamppYWFdMTEs4ODexsbB7e3pSUlGnp6dBQUBoaGczMzJvb28kJCL+7bj/2Fb/+eX/3n/+3Gv+4o7+553+3XD/0TP/+ur//vX/8cn/5pr/1kz/0A3+6qr+1DzVJcj6AAARHklEQVR4nO1daXcbKRCU8DGj20cs35Ys34rtzWZ3c+7x///VanQyUAXNgJL4PdVHW0JMDTTd1Q3UahtssMEGG/ya6PU6P7sLEni7+fXLV/NPnV6vt67+lH7F07UbNcXzy8Xl4fr7UwXnO6e3+ayXB+j/X799//j3P1sT/L3649FLv67maIyvL47hV+OwdzJ6uNV+5f0F++SRqhfIW12lXgfv0nclCr2jYhC0m9m0j8/2B758/7y1xIfV3w/V7DsFskZr0kj3+jJlz/YHr0XPGqtfyRX9gQNVXyLvquejlD2JxNWLUtur7rUfzA98+WNLh0Zy7V57rhkJbaUGe2k61hllqp0bP6Cs7q2QZfonc9W8T9ORaBzuqlb5KY6NT/y7VcYf+j8fy1+e8txVpynWnx2lTIYnzNUd33hoGz1R/V/COI+UyZIyxuEng+Otj/p/eyqr21Ct/diOHd7hll0NH5vzqr5tDZkwdK72T07O495U59HqVmNc/sgfJsdbf5b+bxmM2YBTkQbxRDVRu+rU9aU9uy+Z2qnahf3RbnOx3o5Pz6rawL1h2+pVd1D6yF8Wx1t/lRu5sQ3GlI5RxU5NcQyHcb0xdH/t2bYv9Wqve/96Qu32shONyVIzfqriqPaG26BPJ/pHfrc53vpmtIL5iGL5krV57v7eRRd96cT9JYDjO2UPv4ZSp+E09+2G6lmr1I5tLLa2fjeaOYMGY/JwlSfqCeN44P0i+FbeCqTmsK8a+JG66inwUQaoR81H/SNoIG9ZDe2ClzXl5CywR3NcEY4bwIMvowPfd/sl6OfPFJjgy2e6CWrrHexQeZL/CTj+YLXUIaS4XQGKvRawrNPm/EHcLV4uQ/qxw55m/saeQ9zTPu5P6UE+A5J/s5u6JAYjUxWcn84zGUiKxtMrjGBPmn35z9tuoMny2N+Iu7HsVX9PX0TWYoL3xGA0huFRyS5avIq27gRfPscUyYfygXscTxtzupEljKFtb73XP/Mb4Phf1FinTbrWDjNhE1ywkYR1KxOYo9au9OfHDnu87InUXWGvvORUfrQ5/g83B5f1aYOCOa6DzlahR7hLvHZhKLHjMxYF8lz4MGaYv+hMabh8sEn+Qtp7IZO8zkUzhEM2W5tCS3gkGTwUe35jMW1NNnI6OWzNkDntdc/0kVdoEJcgkw6iKe7galyXGouy3KlhW2YvHthQMXsj8rz3cV/KMudXk+LPbBzzFifPF7C0P0Qai5opdy6QtSUr8KHEWEx5Eq192NUxwgeT5E/OJjlBYrNMDfL2rbQJagc9AfkUp8RJAs1JhnIfx43lqV2O9/75xhqbo04MhtiBohYxxN8mQb5kKjAVBjUnGDg97HIZMuc3neO/SFMrEIelENpl3jLR8yaPFKAYkCnfFPiSZHojZMrfHPG4DJlTc5O/aylqqvucsk52ReIBdZ9aj/4vr4DkzrpogpNv4ub8yYABXkUNL3tB8t+lSHrEH/mVGgxBfoL4BcHBuezZAOhMRNj2z4wxZCPrlt/2LLn3qey2jRT3hrDmVJf5cTgErQer7myWeq0oWTJZr3wzA6RpCjSMMVqQ/MHwjE+Vy+WE6mmBlvfFR3y1jB55OK+DQuchJtmXCSeukrkC/2tJbod95fbrh9RgeNYu6maHBTMFmOfkGXq0Bxhee0H8QdOX/P6fUZG1U8jZTpKvaE/dIVuHm/Pg2gkWA3jie2LLKZTHZcLLaGZ6WoZjfPw89SPdESoV0dziwzV7wrZYP1uCLGBtT+6KrgmMZPdLI66kWw88vpuXmnhkgDu6fjlWHhrqZe0KGWJREGBCHFIv4AmtWVDEV/HO0XCZW/SQTD0xR2S712KhVqU04S7WhN3GnaWDKfKhsxMimVPn4KKlFUz5BC0aN+U0TXLDnKf2e/INJ57IIHI669ekD13FUtful4ZdAFTNWeDwVJVieq9qOKZyJakVJKRMutSsVPdMJpNdSamDBYoXV5djkghwzTLSh9Y1/PSFMtYkL8kOgwHXCp5Wq1rIhuXO3JUkJJ2e+TbPcCw7XxquXsMv5uDZruHzrvdUhMi20cjss7SaTPIAuCZDzxGe44xKY6aF4yAyc2Wh3su7cADK/gRJhltGG3LIqNOX16tukmAru8PlxqQsBh724l2ufx1PJuDhdF7BPBGQTDN1wIPhskxYdrD8+7DBFp8ZHUzKYm3D0ZvDHSNBGfLV4SCTpMvoUpaZb7/DA3G8RohAlvYh/QKWthqLzBmu3nG8NObggHEDZ4koJwkK8OffNjJ+NGmVv0ZU6w8CnVSyjCzFHFxj51DumatuG0D8ekUk89x6WYViBV6VCl69zfL5fQNJWdWs3Qhq2jSQYgBT5iyA1w9Zdp3UPxg96+XUWDidWh+I3NlisQ1Ox2WN5QdwhEWLg1npEEg0YqKEJQw0YacXwLKi20pFdDqw2mNJYAtgmVMTczBrVO5kQiAQFrChEpLsMBhLZcUx3CM39rCnJPMbVuiXNHDSHvn5R2hdshy84yiSWcxTX5lbh6fnK6n3gc1XMr9v4cBXV6tP4JWMjIUeFrwgc3Ekc1uwiDJuJRalGkiZKek7NuGZvmUQc0EShyTJArNDkST3umygth6LeUO9N1m5jxvYXci2oVEmbrC+THoc6TJIEAs9yEiSHRJtezja6XOOY40F7Tt5fZKAjrQHI3+cZcSxUCzJtAC/2EzJVFphSb0PJK7F1VrYFykPPGKUUehPpjAOEKNJ7m0HZdkXHU9yiAIWI5qoMgdLHVl5FzcmAyYOSeUH1p+jSXYEdByhtfkEL3BVzdD8xmbNGHjYKMNMB6thgkprPMm8AJ9CWlLvA1PNQbSO5WczBsf+JspB4VwySeQmILlD62kZdOc0BkTuRE4X1uxMXwDvRgE2gNRnkex2ApKDDUbcvncdmDpQrYUzT5l5sAYxyrbGwuqzsDyegmSHNwwbD9j74AErk7KMMg7uLTEJG2WQgxL/8BRJSOYFWKjL0v03AjC50xpQxA5Ysqg0wsBTqEkKHpOQzLf4oR5XPljAhtQ0ssyTRR7xlM2XQRYD5jSlIZkX4FtoyfffCIBDDCuXibUkyyQzOiyzwrK4RFdMRHJtKCzlS2ksalxBMJwurIoCfZ+8DVPuxKVIRDVJR7K08jf4xI5KP2s6XSTzBDJVMo0ar0GUtVQk8yr6EkJL6n3oYFXXcLrIRjA0qYhRLjudrBSJrTbJSCZ1TmVk3dRnuOExalRrkeogdPwcNixGDopt7mYxVjqS6Y4dvRvJT31kcmfpZeLME0y5snRL6UO4FCl/DetkFZIFBqNCSb0PTO4sVWth7Re/cYnfgIsdeR1MQpL59v85snaiAz51YA+49MDEm8azGxvlkhwierE6UpLMd+z4ehEBMnWH2kfIKUH4RFBslEs5KJGJqnm/UI1kou8uHzyRwFkGkzs1zwELDaQKhhllTZXAg92R7PmhI7niGXJOMHdKM7hY+2Ueu1cO6Wxjt5Fv4klJMt3jMEfWWoNNJlqNNk6Z0EAcLuwUahSysc63DCQkmVZ6r3qa3rtgxkA7lw0LDcQkM6Os5aBY5RIvZ//BfvIalj6mny8jYbxS0B2NbKAul7VHnHlyCF9vPeLjDtoyxiWZJ6q4euQQUgzgOqHgjWsXBfCZE8tImK2MNM+I65Tbi00BTJNylE+mIll6WkdiFa4ADpqzxtxG4l0H1CQzm7vMQeGlx7l3+Y3ryQXY0JpXa2Gv1vGEzCjPO47zBM5TG358ZiTosCEJSBHrXJ7sYKHBlQRzet6kwN+ZVHvbOb4ZcDn2vFqLjUtHnRhub+55s/osV93Z285Wu55hXq1FLGzm2EpBvjKTO3F9Vubcx/W26y5mIB76rFoLD0unCXUa+TtfgAmQguQQYzHtbbIKojmw3Dn1XFnmyWmzHCW5zCt3Rlk/pxYuscHAcudUnqxiQklMNx39LL50BlkJSKZnC1GkqupcgOXc9qgJdZlkrk50mFLiPAHijdcnL8CCukuWefKcRcaM8gmL0d1nmbztSvslyKOf+oUNDFqSy2RT98ko69wz0l3znpEV8IlL+ZiaUM/WK3yVSWNM67PcQvn6dj+11r77aQXGZY+IzWjbqA5W/dV54EusA7H7+Ni9GD9iH98KdBZ7FDoGapSH2Fn0jJi17UjN1r4jVQfZwvFILvHyRfb47It64xY/i+9IiTiSubFYJB4dx2jJL6XxA8uddXbam3cWYaNM2oPbrXSs65SApU+zvlMCdAQFnV6TLMlX6mz5rE8UyY7zLlaPsbbzLnQQubMiKYFnAHtlghiShSe3NNdzcksZZH7j3/WLrcQo+58WIoJkx1EWpYBuTWcQlRFw64LIscGnY0B4YvRaFMk/+TStMiQFCQtS/CY5yCi7Zc4C1UlOci5cMoNB9jchSK4jCTHK/qLryiT/7BMOTZD749BviuTsAJK9wm1lkn/2WZ0m+CpskSKKNcVGmR2XrKEqyfzUWXi5Mb3MsfKpsyb4YcNmByUmOcAoe2TOAhVJdpyfDFW/9OcnW6CG33w2WRGT2CgLCoIrksyvviFHnPKTwBuJDIb0MhxpSYKYZH89cDWS+Zn21Cmj0WG1M+1tSG8FkOYLhOGN50KIKSqR/AvczmBDeL8FPWbShDC88cmcBSqRnPqekTQF+LRX5UeT1pUKSyglUWsVkunC6546KW/MQZDdOSSvEhOSLFhSKpD8K9z9hCCTO+XnH+HNIwZE4WMFkunljL5BkvAWMwSeCtPA9+ZaEF0iLgofw0n+Fe7jw5D4A44z6k34dszNSJaEj8EkR90syVfMFDvbJf5AiCtDD3vVHpqdI1KC8DyYFbhhFXSfDo7AO1IxJP5AiGESXHHtlzkLEJLp1RS/xm2/GKSoXgc77wpCsJLKZqD4uLkZ6NolvbeaKv0pCvDJpRT6rwTtCxKQLKpPJadfszAmo8ZCmEnaY4YuRQE+FUhW3QyySu4N+XXvfX0LkBtOSORGE0nyIgoa+CUowPfKnf7rgEvwFqy2ZTf+EJLx3KVGKqQciFr1BAX4PrkzNOqhAu2iPZmvQkjGnaFVskFTvU/NcrTBIPfHLYCvsXOAFCateizzVQjJsLiHHpQcNkD2WuRdxRfge+TObmhlmEfZkx6TQkhGY4paqNCcM3VRogvwPaSETxVyr+EcvhucF4AkZ23gj3WYX9AKHoA06Rl9erVT7myH5xPdS6k01w5JhnXwrKQ+DzV0Nb74RRfgk/vj5pxUiCpfnA0KnxySjI7Toa5XpdG3S1qLLcB3OV2VjFHP4WCgW+EgIMlgGtAfq1ie0icjJHLHDo11Jn54tWXVsZaKfU5EctayP8cKYKvKZ71nvKQIYygKvKWsaLiqBHUdvyMDkQzmFXuf1QOI3pBcSBxnMJjcmVffo3JDmsy60hYAybldYsOMRUyQRlmO2rFD5M5WO8IMvZA2xalJm+QMRCK4aCKLk9p7Y9j5gAQRahTJnZm6jcpvPSkk78kVPYvkHNRN4aMau93YTR/XCsV+cfW0IP2povMuh49g36c8tDFJVrk9W+H+m7Z6iK/gPnlFNEft2DHlzqyrBgkKwS6fTZorp2Rb6hQwZwvtDaWu0xyncD9UVpI55ydd+aFnuLJtpdQg0dmVZ32l2hrRPHtkQSN50qP3iDkjCG52lbp9SlVWXKvtP0yYKNdwdSMuZq9NBsACjd1Rwm1stcP7h7tV4wEp2Z3Vl3af4Ds/UKrbLtCdfex2cJyO4Rne7bzUp20vfyiinvb8+H6C45Pz5GejTbH3bv/ybPIDZwEsHNzvjEajnbN96qqfH40GpwUGF0+X5+s4N3aKztXJvfZD6/qZDTbYYIMNNthggw1+CP4HkIwLurEUiMUAAAAASUVORK5CYII="/>
          <p:cNvSpPr/>
          <p:nvPr/>
        </p:nvSpPr>
        <p:spPr>
          <a:xfrm>
            <a:off x="155575" y="-1995488"/>
            <a:ext cx="10496550" cy="4171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61" descr="data:image/png;base64,iVBORw0KGgoAAAANSUhEUgAAAWQAAACNCAMAAAC3+fDsAAAAwFBMVEX///8dHRsAAAD/zAASEg+kpKRhYWEbGxkZGRcVFRMUFBEQEA0LCwf7+/sGBgD09PTt7e3Ozs7i4uLq6urZ2dmqqqpISEe/v7/KysqAgIC2trbT09ORkZHBwcHa2tqJiYksLCpzc3KamppYWFdMTEs4ODexsbB7e3pSUlGnp6dBQUBoaGczMzJvb28kJCL+7bj/2Fb/+eX/3n/+3Gv+4o7+553+3XD/0TP/+ur//vX/8cn/5pr/1kz/0A3+6qr+1DzVJcj6AAARHklEQVR4nO1daXcbKRCU8DGj20cs35Ys34rtzWZ3c+7x///VanQyUAXNgJL4PdVHW0JMDTTd1Q3UahtssMEGG/ya6PU6P7sLEni7+fXLV/NPnV6vt67+lH7F07UbNcXzy8Xl4fr7UwXnO6e3+ayXB+j/X799//j3P1sT/L3649FLv67maIyvL47hV+OwdzJ6uNV+5f0F++SRqhfIW12lXgfv0nclCr2jYhC0m9m0j8/2B758/7y1xIfV3w/V7DsFskZr0kj3+jJlz/YHr0XPGqtfyRX9gQNVXyLvquejlD2JxNWLUtur7rUfzA98+WNLh0Zy7V57rhkJbaUGe2k61hllqp0bP6Cs7q2QZfonc9W8T9ORaBzuqlb5KY6NT/y7VcYf+j8fy1+e8txVpynWnx2lTIYnzNUd33hoGz1R/V/COI+UyZIyxuEng+Otj/p/eyqr21Ct/diOHd7hll0NH5vzqr5tDZkwdK72T07O495U59HqVmNc/sgfJsdbf5b+bxmM2YBTkQbxRDVRu+rU9aU9uy+Z2qnahf3RbnOx3o5Pz6rawL1h2+pVd1D6yF8Wx1t/lRu5sQ3GlI5RxU5NcQyHcb0xdH/t2bYv9Wqve/96Qu32shONyVIzfqriqPaG26BPJ/pHfrc53vpmtIL5iGL5krV57v7eRRd96cT9JYDjO2UPv4ZSp+E09+2G6lmr1I5tLLa2fjeaOYMGY/JwlSfqCeN44P0i+FbeCqTmsK8a+JG66inwUQaoR81H/SNoIG9ZDe2ClzXl5CywR3NcEY4bwIMvowPfd/sl6OfPFJjgy2e6CWrrHexQeZL/CTj+YLXUIaS4XQGKvRawrNPm/EHcLV4uQ/qxw55m/saeQ9zTPu5P6UE+A5J/s5u6JAYjUxWcn84zGUiKxtMrjGBPmn35z9tuoMny2N+Iu7HsVX9PX0TWYoL3xGA0huFRyS5avIq27gRfPscUyYfygXscTxtzupEljKFtb73XP/Mb4Phf1FinTbrWDjNhE1ywkYR1KxOYo9au9OfHDnu87InUXWGvvORUfrQ5/g83B5f1aYOCOa6DzlahR7hLvHZhKLHjMxYF8lz4MGaYv+hMabh8sEn+Qtp7IZO8zkUzhEM2W5tCS3gkGTwUe35jMW1NNnI6OWzNkDntdc/0kVdoEJcgkw6iKe7galyXGouy3KlhW2YvHthQMXsj8rz3cV/KMudXk+LPbBzzFifPF7C0P0Qai5opdy6QtSUr8KHEWEx5Eq192NUxwgeT5E/OJjlBYrNMDfL2rbQJagc9AfkUp8RJAs1JhnIfx43lqV2O9/75xhqbo04MhtiBohYxxN8mQb5kKjAVBjUnGDg97HIZMuc3neO/SFMrEIelENpl3jLR8yaPFKAYkCnfFPiSZHojZMrfHPG4DJlTc5O/aylqqvucsk52ReIBdZ9aj/4vr4DkzrpogpNv4ub8yYABXkUNL3tB8t+lSHrEH/mVGgxBfoL4BcHBuezZAOhMRNj2z4wxZCPrlt/2LLn3qey2jRT3hrDmVJf5cTgErQer7myWeq0oWTJZr3wzA6RpCjSMMVqQ/MHwjE+Vy+WE6mmBlvfFR3y1jB55OK+DQuchJtmXCSeukrkC/2tJbod95fbrh9RgeNYu6maHBTMFmOfkGXq0Bxhee0H8QdOX/P6fUZG1U8jZTpKvaE/dIVuHm/Pg2gkWA3jie2LLKZTHZcLLaGZ6WoZjfPw89SPdESoV0dziwzV7wrZYP1uCLGBtT+6KrgmMZPdLI66kWw88vpuXmnhkgDu6fjlWHhrqZe0KGWJREGBCHFIv4AmtWVDEV/HO0XCZW/SQTD0xR2S712KhVqU04S7WhN3GnaWDKfKhsxMimVPn4KKlFUz5BC0aN+U0TXLDnKf2e/INJ57IIHI669ekD13FUtful4ZdAFTNWeDwVJVieq9qOKZyJakVJKRMutSsVPdMJpNdSamDBYoXV5djkghwzTLSh9Y1/PSFMtYkL8kOgwHXCp5Wq1rIhuXO3JUkJJ2e+TbPcCw7XxquXsMv5uDZruHzrvdUhMi20cjss7SaTPIAuCZDzxGe44xKY6aF4yAyc2Wh3su7cADK/gRJhltGG3LIqNOX16tukmAru8PlxqQsBh724l2ufx1PJuDhdF7BPBGQTDN1wIPhskxYdrD8+7DBFp8ZHUzKYm3D0ZvDHSNBGfLV4SCTpMvoUpaZb7/DA3G8RohAlvYh/QKWthqLzBmu3nG8NObggHEDZ4koJwkK8OffNjJ+NGmVv0ZU6w8CnVSyjCzFHFxj51DumatuG0D8ekUk89x6WYViBV6VCl69zfL5fQNJWdWs3Qhq2jSQYgBT5iyA1w9Zdp3UPxg96+XUWDidWh+I3NlisQ1Ox2WN5QdwhEWLg1npEEg0YqKEJQw0YacXwLKi20pFdDqw2mNJYAtgmVMTczBrVO5kQiAQFrChEpLsMBhLZcUx3CM39rCnJPMbVuiXNHDSHvn5R2hdshy84yiSWcxTX5lbh6fnK6n3gc1XMr9v4cBXV6tP4JWMjIUeFrwgc3Ekc1uwiDJuJRalGkiZKek7NuGZvmUQc0EShyTJArNDkST3umygth6LeUO9N1m5jxvYXci2oVEmbrC+THoc6TJIEAs9yEiSHRJtezja6XOOY40F7Tt5fZKAjrQHI3+cZcSxUCzJtAC/2EzJVFphSb0PJK7F1VrYFykPPGKUUehPpjAOEKNJ7m0HZdkXHU9yiAIWI5qoMgdLHVl5FzcmAyYOSeUH1p+jSXYEdByhtfkEL3BVzdD8xmbNGHjYKMNMB6thgkprPMm8AJ9CWlLvA1PNQbSO5WczBsf+JspB4VwySeQmILlD62kZdOc0BkTuRE4X1uxMXwDvRgE2gNRnkex2ApKDDUbcvncdmDpQrYUzT5l5sAYxyrbGwuqzsDyegmSHNwwbD9j74AErk7KMMg7uLTEJG2WQgxL/8BRJSOYFWKjL0v03AjC50xpQxA5Ysqg0wsBTqEkKHpOQzLf4oR5XPljAhtQ0ssyTRR7xlM2XQRYD5jSlIZkX4FtoyfffCIBDDCuXibUkyyQzOiyzwrK4RFdMRHJtKCzlS2ksalxBMJwurIoCfZ+8DVPuxKVIRDVJR7K08jf4xI5KP2s6XSTzBDJVMo0ar0GUtVQk8yr6EkJL6n3oYFXXcLrIRjA0qYhRLjudrBSJrTbJSCZ1TmVk3dRnuOExalRrkeogdPwcNixGDopt7mYxVjqS6Y4dvRvJT31kcmfpZeLME0y5snRL6UO4FCl/DetkFZIFBqNCSb0PTO4sVWth7Re/cYnfgIsdeR1MQpL59v85snaiAz51YA+49MDEm8azGxvlkhwierE6UpLMd+z4ehEBMnWH2kfIKUH4RFBslEs5KJGJqnm/UI1kou8uHzyRwFkGkzs1zwELDaQKhhllTZXAg92R7PmhI7niGXJOMHdKM7hY+2Ueu1cO6Wxjt5Fv4klJMt3jMEfWWoNNJlqNNk6Z0EAcLuwUahSysc63DCQkmVZ6r3qa3rtgxkA7lw0LDcQkM6Os5aBY5RIvZ//BfvIalj6mny8jYbxS0B2NbKAul7VHnHlyCF9vPeLjDtoyxiWZJ6q4euQQUgzgOqHgjWsXBfCZE8tImK2MNM+I65Tbi00BTJNylE+mIll6WkdiFa4ADpqzxtxG4l0H1CQzm7vMQeGlx7l3+Y3ryQXY0JpXa2Gv1vGEzCjPO47zBM5TG358ZiTosCEJSBHrXJ7sYKHBlQRzet6kwN+ZVHvbOb4ZcDn2vFqLjUtHnRhub+55s/osV93Z285Wu55hXq1FLGzm2EpBvjKTO3F9Vubcx/W26y5mIB76rFoLD0unCXUa+TtfgAmQguQQYzHtbbIKojmw3Dn1XFnmyWmzHCW5zCt3Rlk/pxYuscHAcudUnqxiQklMNx39LL50BlkJSKZnC1GkqupcgOXc9qgJdZlkrk50mFLiPAHijdcnL8CCukuWefKcRcaM8gmL0d1nmbztSvslyKOf+oUNDFqSy2RT98ko69wz0l3znpEV8IlL+ZiaUM/WK3yVSWNM67PcQvn6dj+11r77aQXGZY+IzWjbqA5W/dV54EusA7H7+Ni9GD9iH98KdBZ7FDoGapSH2Fn0jJi17UjN1r4jVQfZwvFILvHyRfb47It64xY/i+9IiTiSubFYJB4dx2jJL6XxA8uddXbam3cWYaNM2oPbrXSs65SApU+zvlMCdAQFnV6TLMlX6mz5rE8UyY7zLlaPsbbzLnQQubMiKYFnAHtlghiShSe3NNdzcksZZH7j3/WLrcQo+58WIoJkx1EWpYBuTWcQlRFw64LIscGnY0B4YvRaFMk/+TStMiQFCQtS/CY5yCi7Zc4C1UlOci5cMoNB9jchSK4jCTHK/qLryiT/7BMOTZD749BviuTsAJK9wm1lkn/2WZ0m+CpskSKKNcVGmR2XrKEqyfzUWXi5Mb3MsfKpsyb4YcNmByUmOcAoe2TOAhVJdpyfDFW/9OcnW6CG33w2WRGT2CgLCoIrksyvviFHnPKTwBuJDIb0MhxpSYKYZH89cDWS+Zn21Cmj0WG1M+1tSG8FkOYLhOGN50KIKSqR/AvczmBDeL8FPWbShDC88cmcBSqRnPqekTQF+LRX5UeT1pUKSyglUWsVkunC6546KW/MQZDdOSSvEhOSLFhSKpD8K9z9hCCTO+XnH+HNIwZE4WMFkunljL5BkvAWMwSeCtPA9+ZaEF0iLgofw0n+Fe7jw5D4A44z6k34dszNSJaEj8EkR90syVfMFDvbJf5AiCtDD3vVHpqdI1KC8DyYFbhhFXSfDo7AO1IxJP5AiGESXHHtlzkLEJLp1RS/xm2/GKSoXgc77wpCsJLKZqD4uLkZ6NolvbeaKv0pCvDJpRT6rwTtCxKQLKpPJadfszAmo8ZCmEnaY4YuRQE+FUhW3QyySu4N+XXvfX0LkBtOSORGE0nyIgoa+CUowPfKnf7rgEvwFqy2ZTf+EJLx3KVGKqQciFr1BAX4PrkzNOqhAu2iPZmvQkjGnaFVskFTvU/NcrTBIPfHLYCvsXOAFCateizzVQjJsLiHHpQcNkD2WuRdxRfge+TObmhlmEfZkx6TQkhGY4paqNCcM3VRogvwPaSETxVyr+EcvhucF4AkZ23gj3WYX9AKHoA06Rl9erVT7myH5xPdS6k01w5JhnXwrKQ+DzV0Nb74RRfgk/vj5pxUiCpfnA0KnxySjI7Toa5XpdG3S1qLLcB3OV2VjFHP4WCgW+EgIMlgGtAfq1ie0icjJHLHDo11Jn54tWXVsZaKfU5EctayP8cKYKvKZ71nvKQIYygKvKWsaLiqBHUdvyMDkQzmFXuf1QOI3pBcSBxnMJjcmVffo3JDmsy60hYAybldYsOMRUyQRlmO2rFD5M5WO8IMvZA2xalJm+QMRCK4aCKLk9p7Y9j5gAQRahTJnZm6jcpvPSkk78kVPYvkHNRN4aMau93YTR/XCsV+cfW0IP2povMuh49g36c8tDFJVrk9W+H+m7Z6iK/gPnlFNEft2DHlzqyrBgkKwS6fTZorp2Rb6hQwZwvtDaWu0xyncD9UVpI55ydd+aFnuLJtpdQg0dmVZ32l2hrRPHtkQSN50qP3iDkjCG52lbp9SlVWXKvtP0yYKNdwdSMuZq9NBsACjd1Rwm1stcP7h7tV4wEp2Z3Vl3af4Ds/UKrbLtCdfex2cJyO4Rne7bzUp20vfyiinvb8+H6C45Pz5GejTbH3bv/ybPIDZwEsHNzvjEajnbN96qqfH40GpwUGF0+X5+s4N3aKztXJvfZD6/qZDTbYYIMNNthggw1+CP4HkIwLurEUiMUAAAAASUVORK5CYII="/>
          <p:cNvSpPr/>
          <p:nvPr/>
        </p:nvSpPr>
        <p:spPr>
          <a:xfrm>
            <a:off x="155575" y="-1995488"/>
            <a:ext cx="10496550" cy="4171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3" name="Google Shape;563;p61" descr="PPT708F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19800" y="4267200"/>
            <a:ext cx="2575816" cy="1024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61" descr="PPTCF71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43000" y="5715000"/>
            <a:ext cx="2701336" cy="685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61" descr="PPT8CF7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876800" y="5638800"/>
            <a:ext cx="3119956" cy="969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2"/>
          <p:cNvSpPr/>
          <p:nvPr/>
        </p:nvSpPr>
        <p:spPr>
          <a:xfrm>
            <a:off x="1447800" y="457200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Communications Report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Chair: Yang Ting Shek &amp; Percy Chua</a:t>
            </a:r>
            <a:endParaRPr sz="2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62"/>
          <p:cNvSpPr/>
          <p:nvPr/>
        </p:nvSpPr>
        <p:spPr>
          <a:xfrm>
            <a:off x="457200" y="1600200"/>
            <a:ext cx="83058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Continuing review of Wild </a:t>
            </a: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Apricot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membership software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Smoother membership database management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Research options for CRBOH website 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28575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Discussion with vendor, website providers, users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180975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None/>
            </a:pP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3" name="Google Shape;573;p62" descr="http://ww1.prweb.com/prfiles/2009/01/22/191252/wildaprico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657600"/>
            <a:ext cx="4493702" cy="1900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72100" y="3429000"/>
            <a:ext cx="3718367" cy="3493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63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85598" y="1640179"/>
            <a:ext cx="3654941" cy="4719383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63"/>
          <p:cNvSpPr/>
          <p:nvPr/>
        </p:nvSpPr>
        <p:spPr>
          <a:xfrm>
            <a:off x="1447800" y="457200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Communications Report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Chair: Yang Ting Shek &amp; Percy Chua</a:t>
            </a:r>
            <a:endParaRPr sz="2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63"/>
          <p:cNvSpPr/>
          <p:nvPr/>
        </p:nvSpPr>
        <p:spPr>
          <a:xfrm>
            <a:off x="434334" y="2057400"/>
            <a:ext cx="34290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Administrative Guide for Board Members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28575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“unwritten” aspects of the CRBOH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28575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accompanies Policies/Procedures and Bylaws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details actions, responsibilities, critical dates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180975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None/>
            </a:pP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3" name="Google Shape;583;p63" descr="Screen Clipp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50110">
            <a:off x="4682388" y="1632900"/>
            <a:ext cx="3731000" cy="4807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63" descr="Screen Clippi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97229">
            <a:off x="4280305" y="1670613"/>
            <a:ext cx="3686825" cy="4804541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64"/>
          <p:cNvSpPr/>
          <p:nvPr/>
        </p:nvSpPr>
        <p:spPr>
          <a:xfrm>
            <a:off x="1447800" y="457200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Communications Report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Chair:  </a:t>
            </a:r>
            <a:r>
              <a:rPr lang="en-US" sz="2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Yang Ting Shek &amp;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Percy Chua</a:t>
            </a:r>
            <a:endParaRPr sz="2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64"/>
          <p:cNvSpPr/>
          <p:nvPr/>
        </p:nvSpPr>
        <p:spPr>
          <a:xfrm>
            <a:off x="1295400" y="1752600"/>
            <a:ext cx="7606748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the numbers…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C00000"/>
              </a:buClr>
              <a:buSzPts val="2240"/>
              <a:buFont typeface="Noto Sans Symbols"/>
              <a:buChar char="•"/>
            </a:pPr>
            <a:r>
              <a:rPr lang="en-US" sz="32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Regional Elections for Board Directors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C00000"/>
              </a:buClr>
              <a:buSzPts val="2240"/>
              <a:buFont typeface="Noto Sans Symbols"/>
              <a:buChar char="•"/>
            </a:pPr>
            <a:r>
              <a:rPr lang="en-US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direct membership communications via Constant Contact, including </a:t>
            </a:r>
            <a:r>
              <a:rPr lang="en-US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President’s Newsletters </a:t>
            </a:r>
            <a:r>
              <a:rPr lang="en-US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– 3 (June, Nov, Jan 17)</a:t>
            </a:r>
            <a:endParaRPr sz="2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C00000"/>
              </a:buClr>
              <a:buSzPts val="2240"/>
              <a:buFont typeface="Noto Sans Symbols"/>
              <a:buChar char="•"/>
            </a:pPr>
            <a:r>
              <a:rPr lang="en-US" sz="32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Member Meet and Greets (Ottawa and Montreal)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C00000"/>
              </a:buClr>
              <a:buSzPts val="2240"/>
              <a:buFont typeface="Noto Sans Symbols"/>
              <a:buChar char="•"/>
            </a:pPr>
            <a:r>
              <a:rPr lang="en-US" sz="32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191</a:t>
            </a:r>
            <a:r>
              <a:rPr lang="en-US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LinkedIn members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64"/>
          <p:cNvSpPr txBox="1"/>
          <p:nvPr/>
        </p:nvSpPr>
        <p:spPr>
          <a:xfrm>
            <a:off x="6248400" y="5486400"/>
            <a:ext cx="265374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Should we say we have an increase in Linkedin members from last year</a:t>
            </a:r>
            <a:endParaRPr sz="18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65"/>
          <p:cNvSpPr/>
          <p:nvPr/>
        </p:nvSpPr>
        <p:spPr>
          <a:xfrm>
            <a:off x="1447800" y="457200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Noto Sans Symbols"/>
              <a:buNone/>
            </a:pPr>
            <a: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Bylaw Committee Report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Chair: Rene Leblanc</a:t>
            </a:r>
            <a:endParaRPr sz="2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65"/>
          <p:cNvSpPr/>
          <p:nvPr/>
        </p:nvSpPr>
        <p:spPr>
          <a:xfrm>
            <a:off x="1447800" y="1676400"/>
            <a:ext cx="7391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Updates to internal procedures</a:t>
            </a:r>
            <a:endParaRPr/>
          </a:p>
          <a:p>
            <a:pPr marL="571500" marR="0" lvl="0" indent="-5715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Non-for-profit regulation changes</a:t>
            </a:r>
            <a:endParaRPr/>
          </a:p>
          <a:p>
            <a:pPr marL="1028700" marR="0" lvl="1" indent="-5715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Bylaw changes made with input from legal counsel </a:t>
            </a:r>
            <a:endParaRPr/>
          </a:p>
          <a:p>
            <a:pPr marL="1028700" marR="0" lvl="1" indent="-5715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Need to be ratified and sent to Industry Canada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28700" marR="0" lvl="1" indent="-464819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None/>
            </a:pP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65"/>
          <p:cNvSpPr/>
          <p:nvPr/>
        </p:nvSpPr>
        <p:spPr>
          <a:xfrm>
            <a:off x="2315817" y="4724400"/>
            <a:ext cx="4572000" cy="707886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Noto Sans Symbols"/>
              <a:buNone/>
            </a:pPr>
            <a:r>
              <a:rPr lang="en-US"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Motion to approve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Noto Sans Symbols"/>
              <a:buNone/>
            </a:pPr>
            <a:r>
              <a:rPr lang="en-US"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Auditor’s Report</a:t>
            </a:r>
            <a:endParaRPr sz="20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66"/>
          <p:cNvSpPr/>
          <p:nvPr/>
        </p:nvSpPr>
        <p:spPr>
          <a:xfrm>
            <a:off x="1447800" y="457200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Noto Sans Symbols"/>
              <a:buNone/>
            </a:pPr>
            <a:r>
              <a:rPr lang="en-US" sz="4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Bylaw Committee Report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Chair: Rene Leblanc</a:t>
            </a:r>
            <a:endParaRPr sz="2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66"/>
          <p:cNvSpPr/>
          <p:nvPr/>
        </p:nvSpPr>
        <p:spPr>
          <a:xfrm>
            <a:off x="1447800" y="1676400"/>
            <a:ext cx="7391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Policies &amp; Procedures Manual review ongoing</a:t>
            </a:r>
            <a:endParaRPr/>
          </a:p>
          <a:p>
            <a:pPr marL="1028700" marR="0" lvl="1" indent="-5715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Key considerations</a:t>
            </a:r>
            <a:endParaRPr/>
          </a:p>
          <a:p>
            <a:pPr marL="1257300" marR="0" lvl="2" indent="-3429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Arial"/>
              <a:buChar char="-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Consolidation of Vision/Mission </a:t>
            </a:r>
            <a:endParaRPr/>
          </a:p>
          <a:p>
            <a:pPr marL="1257300" marR="0" lvl="2" indent="-3429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Arial"/>
              <a:buChar char="-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Ethics procedures</a:t>
            </a:r>
            <a:endParaRPr/>
          </a:p>
          <a:p>
            <a:pPr marL="1257300" marR="0" lvl="2" indent="-3429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Arial"/>
              <a:buChar char="-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Update of Annual Activity Calendar</a:t>
            </a:r>
            <a:endParaRPr/>
          </a:p>
          <a:p>
            <a:pPr marL="1257300" marR="0" lvl="2" indent="-3429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Arial"/>
              <a:buChar char="-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Personal information protection policy</a:t>
            </a:r>
            <a:endParaRPr/>
          </a:p>
          <a:p>
            <a:pPr marL="1257300" marR="0" lvl="2" indent="-3429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Arial"/>
              <a:buChar char="-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Develop conflict of interest form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28700" marR="0" lvl="1" indent="-464819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None/>
            </a:pP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67"/>
          <p:cNvSpPr/>
          <p:nvPr/>
        </p:nvSpPr>
        <p:spPr>
          <a:xfrm>
            <a:off x="1447800" y="685800"/>
            <a:ext cx="7696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 Exam Committee Report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Chair: Paul Bozek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BoD Liaison: Yang Ting Shek</a:t>
            </a:r>
            <a:endParaRPr sz="24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67"/>
          <p:cNvSpPr/>
          <p:nvPr/>
        </p:nvSpPr>
        <p:spPr>
          <a:xfrm>
            <a:off x="1447800" y="1676400"/>
            <a:ext cx="7391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464819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None/>
            </a:pP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5" name="Google Shape;615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" y="5367337"/>
            <a:ext cx="1964454" cy="1303294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67"/>
          <p:cNvSpPr/>
          <p:nvPr/>
        </p:nvSpPr>
        <p:spPr>
          <a:xfrm>
            <a:off x="1428750" y="1752600"/>
            <a:ext cx="7391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6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2017 Committee Members:</a:t>
            </a:r>
            <a:endParaRPr/>
          </a:p>
          <a:p>
            <a:pPr marL="571500" marR="0" lvl="0" indent="-571500" algn="l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Andrea Janzen		Sandra Deike</a:t>
            </a:r>
            <a:endParaRPr/>
          </a:p>
          <a:p>
            <a:pPr marL="571500" marR="0" lvl="0" indent="-571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Carl Woychuk 		Cindy O’Brien</a:t>
            </a:r>
            <a:endParaRPr/>
          </a:p>
          <a:p>
            <a:pPr marL="571500" marR="0" lvl="0" indent="-571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Kathy Smolynec 		Andrea Sass-Kortsak</a:t>
            </a:r>
            <a:endParaRPr/>
          </a:p>
          <a:p>
            <a:pPr marL="571500" marR="0" lvl="0" indent="-571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Subhash Dandekar</a:t>
            </a:r>
            <a:endParaRPr sz="2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1960"/>
              <a:buFont typeface="Noto Sans Symbols"/>
              <a:buNone/>
            </a:pPr>
            <a:r>
              <a:rPr lang="en-US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Written Exam Locations (March 2017)</a:t>
            </a:r>
            <a:endParaRPr sz="2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Toronto (6)</a:t>
            </a: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Calgary (3)		</a:t>
            </a: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Montreal (4)	</a:t>
            </a:r>
            <a:endParaRPr/>
          </a:p>
          <a:p>
            <a:pPr marL="571500" marR="0" lvl="0" indent="-5715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None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68"/>
          <p:cNvSpPr/>
          <p:nvPr/>
        </p:nvSpPr>
        <p:spPr>
          <a:xfrm>
            <a:off x="1412240" y="381000"/>
            <a:ext cx="7696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 Oral Examination Report</a:t>
            </a:r>
            <a:endParaRPr sz="40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BoD Liaison: Yang Ting Shek</a:t>
            </a:r>
            <a:endParaRPr sz="24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68"/>
          <p:cNvSpPr/>
          <p:nvPr/>
        </p:nvSpPr>
        <p:spPr>
          <a:xfrm>
            <a:off x="304800" y="1676400"/>
            <a:ext cx="8686800" cy="507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28700" marR="0" lvl="1" indent="-571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Chief Oral Examiners (COE): Andrea Sass-Kortsak, Lydia Renton*, Guillaume Lachapelle**</a:t>
            </a:r>
            <a:endParaRPr/>
          </a:p>
          <a:p>
            <a:pPr marL="1028700" marR="0" lvl="1" indent="-5715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Oral Exam (OE) panels members:</a:t>
            </a:r>
            <a:endParaRPr/>
          </a:p>
          <a:p>
            <a:pPr marL="1485900" marR="0" lvl="2" indent="-5715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Calgary: Tiffany Clayton, Marshall Denhoff, Shamini Samuel</a:t>
            </a:r>
            <a:endParaRPr/>
          </a:p>
          <a:p>
            <a:pPr marL="1485900" marR="0" lvl="2" indent="-5715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Toronto: Cindy O’Brien, Paul Bozek, Yang Ting Shek</a:t>
            </a:r>
            <a:endParaRPr/>
          </a:p>
          <a:p>
            <a:pPr marL="1485900" marR="0" lvl="2" indent="-5715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Ottawa: Darren McPherson</a:t>
            </a:r>
            <a:endParaRPr/>
          </a:p>
          <a:p>
            <a:pPr marL="1485900" marR="0" lvl="2" indent="-5715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Halifax/St John’s: Jason MacInnis</a:t>
            </a: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28700" marR="0" lvl="1" indent="-5715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Backlog carried over from previous years cleared</a:t>
            </a:r>
            <a:endParaRPr/>
          </a:p>
          <a:p>
            <a:pPr marL="457200" marR="0" lvl="1" indent="0" algn="l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</p:txBody>
      </p:sp>
      <p:sp>
        <p:nvSpPr>
          <p:cNvPr id="624" name="Google Shape;624;p68"/>
          <p:cNvSpPr/>
          <p:nvPr/>
        </p:nvSpPr>
        <p:spPr>
          <a:xfrm>
            <a:off x="304800" y="6200774"/>
            <a:ext cx="78486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*New for 2016   **New for 2017   </a:t>
            </a: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3"/>
          <p:cNvSpPr txBox="1"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President’s Report</a:t>
            </a:r>
            <a:b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CRBOH’s Mission</a:t>
            </a:r>
            <a:endParaRPr/>
          </a:p>
        </p:txBody>
      </p:sp>
      <p:sp>
        <p:nvSpPr>
          <p:cNvPr id="247" name="Google Shape;247;p33"/>
          <p:cNvSpPr txBox="1">
            <a:spLocks noGrp="1"/>
          </p:cNvSpPr>
          <p:nvPr>
            <p:ph type="body" idx="1"/>
          </p:nvPr>
        </p:nvSpPr>
        <p:spPr>
          <a:xfrm>
            <a:off x="1447800" y="1676400"/>
            <a:ext cx="7391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 advance the professional practice of occupational hygiene by defining  minimum levels of professional &amp; technical competence. 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 register &amp; accept as members those applicants demonstrating such competence. </a:t>
            </a: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 prescribe standards of professional &amp; ethical conduct.  </a:t>
            </a: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 further the practice &amp; foster the profession of occupational hygiene in Canada and internationally.</a:t>
            </a: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3622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33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69"/>
          <p:cNvSpPr/>
          <p:nvPr/>
        </p:nvSpPr>
        <p:spPr>
          <a:xfrm>
            <a:off x="1447800" y="685800"/>
            <a:ext cx="7696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Noto Sans Symbols"/>
              <a:buNone/>
            </a:pPr>
            <a:r>
              <a:rPr lang="en-US" sz="40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ROHT Exam Committee Report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Chair: Dave Jarrell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BoD Liaison: Ken Keill</a:t>
            </a:r>
            <a:endParaRPr sz="24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69"/>
          <p:cNvSpPr/>
          <p:nvPr/>
        </p:nvSpPr>
        <p:spPr>
          <a:xfrm>
            <a:off x="1447800" y="1676400"/>
            <a:ext cx="7391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464819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None/>
            </a:pP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69"/>
          <p:cNvSpPr/>
          <p:nvPr/>
        </p:nvSpPr>
        <p:spPr>
          <a:xfrm>
            <a:off x="1447800" y="1828800"/>
            <a:ext cx="7696200" cy="402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60"/>
              <a:buFont typeface="Noto Sans Symbols"/>
              <a:buNone/>
            </a:pPr>
            <a:r>
              <a:rPr lang="en-US" sz="2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2016 Committee Members: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           </a:t>
            </a: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40"/>
              <a:buFont typeface="Courier New"/>
              <a:buChar char="o"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Joanne Garton</a:t>
            </a:r>
            <a:endParaRPr sz="24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40"/>
              <a:buFont typeface="Courier New"/>
              <a:buChar char="o"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Pierre Frenette</a:t>
            </a: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40"/>
              <a:buFont typeface="Courier New"/>
              <a:buChar char="o"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Carl Woychuk (also performed translation)</a:t>
            </a: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3359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40"/>
              <a:buFont typeface="Courier New"/>
              <a:buNone/>
            </a:pP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40"/>
              <a:buFont typeface="Courier New"/>
              <a:buChar char="o"/>
            </a:pPr>
            <a:r>
              <a:rPr lang="en-US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Approx. 75% pass rate over past 10 years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69"/>
          <p:cNvSpPr txBox="1"/>
          <p:nvPr/>
        </p:nvSpPr>
        <p:spPr>
          <a:xfrm>
            <a:off x="2133600" y="4552156"/>
            <a:ext cx="4648200" cy="954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r>
              <a:rPr lang="en-US" sz="20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Written Exam Locations (Apr 2017)</a:t>
            </a:r>
            <a:endParaRPr sz="20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▪"/>
            </a:pPr>
            <a:r>
              <a:rPr lang="en-US" sz="1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Calgary  (</a:t>
            </a:r>
            <a:r>
              <a:rPr lang="en-US"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6?</a:t>
            </a:r>
            <a:r>
              <a:rPr lang="en-US" sz="1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▪"/>
            </a:pPr>
            <a:r>
              <a:rPr lang="en-US" sz="1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Toronto (</a:t>
            </a:r>
            <a:r>
              <a:rPr lang="en-US"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3?</a:t>
            </a:r>
            <a:r>
              <a:rPr lang="en-US" sz="1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70"/>
          <p:cNvSpPr/>
          <p:nvPr/>
        </p:nvSpPr>
        <p:spPr>
          <a:xfrm>
            <a:off x="1466850" y="290513"/>
            <a:ext cx="7696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Noto Sans Symbols"/>
              <a:buNone/>
            </a:pPr>
            <a:r>
              <a:rPr lang="en-US" sz="4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ROH Registration Maintenance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lang="en-US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Chair: Margaret Fung</a:t>
            </a:r>
            <a:endParaRPr sz="24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70"/>
          <p:cNvSpPr/>
          <p:nvPr/>
        </p:nvSpPr>
        <p:spPr>
          <a:xfrm>
            <a:off x="1447800" y="1676400"/>
            <a:ext cx="7391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46481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80"/>
              <a:buFont typeface="Noto Sans Symbols"/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70"/>
          <p:cNvSpPr/>
          <p:nvPr/>
        </p:nvSpPr>
        <p:spPr>
          <a:xfrm>
            <a:off x="1447800" y="1484313"/>
            <a:ext cx="7391400" cy="1335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80"/>
              <a:buFont typeface="Noto Sans Symbols"/>
              <a:buNone/>
            </a:pPr>
            <a:r>
              <a:rPr lang="en-US" sz="2400" b="1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2017 CRBOH Member Volunteers</a:t>
            </a:r>
            <a:r>
              <a:rPr lang="en-US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Clr>
                <a:srgbClr val="336666"/>
              </a:buClr>
              <a:buSzPts val="1400"/>
              <a:buFont typeface="Noto Sans Symbols"/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Graham Blackshaw 	Nasrin Dhanani          Michael Grey Jodi Johnson	             Gerry Saunders          Wayne Wood	</a:t>
            </a:r>
            <a:endParaRPr/>
          </a:p>
        </p:txBody>
      </p:sp>
      <p:pic>
        <p:nvPicPr>
          <p:cNvPr id="642" name="Google Shape;642;p70" descr="ioha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7625" y="6003925"/>
            <a:ext cx="1371280" cy="69356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43" name="Google Shape;643;p70"/>
          <p:cNvGraphicFramePr/>
          <p:nvPr/>
        </p:nvGraphicFramePr>
        <p:xfrm>
          <a:off x="1600200" y="28051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{17A74F09-8895-4778-B4DF-9EBD69B658A9}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40"/>
                        <a:buFont typeface="Noto Sans Symbols"/>
                        <a:buNone/>
                      </a:pPr>
                      <a:r>
                        <a:rPr lang="en-US" sz="22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ROH Worksheets Due (45)</a:t>
                      </a:r>
                      <a:endParaRPr sz="22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#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4800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-"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Eligible for renewal</a:t>
                      </a:r>
                      <a:endParaRPr/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-"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Retirees</a:t>
                      </a:r>
                      <a:endParaRPr/>
                    </a:p>
                  </a:txBody>
                  <a:tcPr marL="91450" marR="91450" marT="45700" marB="4570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37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82%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18%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40"/>
                        <a:buFont typeface="Arial"/>
                        <a:buNone/>
                      </a:pPr>
                      <a:r>
                        <a:rPr lang="en-US" sz="22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Eligible for Renewal (37)</a:t>
                      </a:r>
                      <a:endParaRPr sz="22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#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2475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-"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Successful re-registrants</a:t>
                      </a:r>
                      <a:endParaRPr/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-"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Audited (all successful to date)</a:t>
                      </a:r>
                      <a:endParaRPr/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-"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Worksheets outstanding (extenuating circumstances)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36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97%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8%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3%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71"/>
          <p:cNvSpPr/>
          <p:nvPr/>
        </p:nvSpPr>
        <p:spPr>
          <a:xfrm>
            <a:off x="1447800" y="685800"/>
            <a:ext cx="7696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Noto Sans Symbols"/>
              <a:buNone/>
            </a:pPr>
            <a:r>
              <a:rPr lang="en-US" sz="3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ROHT Registration Maintenance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lang="en-US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Chair: Margaret Fung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endParaRPr sz="24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71"/>
          <p:cNvSpPr/>
          <p:nvPr/>
        </p:nvSpPr>
        <p:spPr>
          <a:xfrm>
            <a:off x="1447800" y="1676400"/>
            <a:ext cx="7391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46481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80"/>
              <a:buFont typeface="Noto Sans Symbols"/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71"/>
          <p:cNvSpPr/>
          <p:nvPr/>
        </p:nvSpPr>
        <p:spPr>
          <a:xfrm>
            <a:off x="1547813" y="1557338"/>
            <a:ext cx="7391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60"/>
              <a:buFont typeface="Noto Sans Symbols"/>
              <a:buNone/>
            </a:pPr>
            <a:r>
              <a:rPr lang="en-US" sz="2800" b="1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2017 CRBOH Member Volunteers</a:t>
            </a:r>
            <a:r>
              <a:rPr lang="en-U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marL="571500" marR="0" lvl="0" indent="-571500" algn="l" rtl="0">
              <a:spcBef>
                <a:spcPts val="400"/>
              </a:spcBef>
              <a:spcAft>
                <a:spcPts val="0"/>
              </a:spcAft>
              <a:buClr>
                <a:srgbClr val="336666"/>
              </a:buClr>
              <a:buSzPts val="1400"/>
              <a:buFont typeface="Noto Sans Symbols"/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Matthew Brewer 	Kathy Rohl	</a:t>
            </a:r>
            <a:endParaRPr/>
          </a:p>
          <a:p>
            <a:pPr marL="571500" marR="0" lvl="0" indent="-571500" algn="l" rtl="0">
              <a:spcBef>
                <a:spcPts val="400"/>
              </a:spcBef>
              <a:spcAft>
                <a:spcPts val="0"/>
              </a:spcAft>
              <a:buClr>
                <a:srgbClr val="336666"/>
              </a:buClr>
              <a:buSzPts val="1400"/>
              <a:buFont typeface="Noto Sans Symbols"/>
              <a:buNone/>
            </a:pP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spcBef>
                <a:spcPts val="400"/>
              </a:spcBef>
              <a:spcAft>
                <a:spcPts val="0"/>
              </a:spcAft>
              <a:buClr>
                <a:srgbClr val="336666"/>
              </a:buClr>
              <a:buSzPts val="1400"/>
              <a:buFont typeface="Noto Sans Symbols"/>
              <a:buNone/>
            </a:pP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52" name="Google Shape;652;p71"/>
          <p:cNvGraphicFramePr/>
          <p:nvPr/>
        </p:nvGraphicFramePr>
        <p:xfrm>
          <a:off x="1547813" y="2851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{17A74F09-8895-4778-B4DF-9EBD69B658A9}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40"/>
                        <a:buFont typeface="Noto Sans Symbols"/>
                        <a:buNone/>
                      </a:pPr>
                      <a:r>
                        <a:rPr lang="en-US" sz="22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ROHT Worksheets Due (6)</a:t>
                      </a:r>
                      <a:endParaRPr sz="22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# 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5000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-"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Eligible for renewal</a:t>
                      </a:r>
                      <a:endParaRPr/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-"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Retirees</a:t>
                      </a:r>
                      <a:endParaRPr/>
                    </a:p>
                  </a:txBody>
                  <a:tcPr marL="91450" marR="91450" marT="45700" marB="4570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83%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17%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40"/>
                        <a:buFont typeface="Arial"/>
                        <a:buNone/>
                      </a:pPr>
                      <a:r>
                        <a:rPr lang="en-US" sz="22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Eligible for Renewal (5)</a:t>
                      </a:r>
                      <a:endParaRPr sz="22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#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7600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-"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Successful re-registrants</a:t>
                      </a:r>
                      <a:endParaRPr/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-"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Audited (successfully)</a:t>
                      </a:r>
                      <a:endParaRPr sz="2000" b="1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00" marB="4570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100%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20%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72"/>
          <p:cNvSpPr/>
          <p:nvPr/>
        </p:nvSpPr>
        <p:spPr>
          <a:xfrm>
            <a:off x="1447800" y="685800"/>
            <a:ext cx="7696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endParaRPr sz="24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72"/>
          <p:cNvSpPr/>
          <p:nvPr/>
        </p:nvSpPr>
        <p:spPr>
          <a:xfrm>
            <a:off x="1447800" y="1676400"/>
            <a:ext cx="7391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46481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80"/>
              <a:buFont typeface="Noto Sans Symbols"/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72"/>
          <p:cNvSpPr/>
          <p:nvPr/>
        </p:nvSpPr>
        <p:spPr>
          <a:xfrm>
            <a:off x="1547813" y="1557338"/>
            <a:ext cx="7391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60"/>
              <a:buFont typeface="Noto Sans Symbols"/>
              <a:buNone/>
            </a:pPr>
            <a:r>
              <a:rPr lang="en-US" sz="2800" b="1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spcBef>
                <a:spcPts val="400"/>
              </a:spcBef>
              <a:spcAft>
                <a:spcPts val="0"/>
              </a:spcAft>
              <a:buClr>
                <a:srgbClr val="336666"/>
              </a:buClr>
              <a:buSzPts val="1400"/>
              <a:buFont typeface="Noto Sans Symbols"/>
              <a:buNone/>
            </a:pP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72"/>
          <p:cNvSpPr txBox="1">
            <a:spLocks noGrp="1"/>
          </p:cNvSpPr>
          <p:nvPr>
            <p:ph type="title"/>
          </p:nvPr>
        </p:nvSpPr>
        <p:spPr>
          <a:xfrm>
            <a:off x="1447800" y="250825"/>
            <a:ext cx="7515225" cy="1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ROH / ROHT Registration Maintenance Committees</a:t>
            </a:r>
            <a:br>
              <a:rPr lang="en-US" sz="4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2016-2017 Updates</a:t>
            </a:r>
            <a:endParaRPr sz="4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72"/>
          <p:cNvSpPr txBox="1">
            <a:spLocks noGrp="1"/>
          </p:cNvSpPr>
          <p:nvPr>
            <p:ph type="body" idx="1"/>
          </p:nvPr>
        </p:nvSpPr>
        <p:spPr>
          <a:xfrm>
            <a:off x="1524000" y="1905000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Electronic Worksheet developed (Jodi Johnson) and being beta tested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RM Committee Chair:  Will now change to an appointed position external to the Board, with Board Liaison. Change to be reviewed after Wild Apricot implementation and after a year.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Thank you to all committee members, and to longstanding members &amp; recent retirees: Jim McLean, Don Shaw, Lorraine Shaw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Volunteers needed!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73"/>
          <p:cNvSpPr/>
          <p:nvPr/>
        </p:nvSpPr>
        <p:spPr>
          <a:xfrm>
            <a:off x="1447800" y="381000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Noto Sans Symbols"/>
              <a:buNone/>
            </a:pPr>
            <a:r>
              <a:rPr lang="en-US"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Promotions Committee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Chair: Harvey Wong</a:t>
            </a:r>
            <a:endParaRPr sz="28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73"/>
          <p:cNvSpPr/>
          <p:nvPr/>
        </p:nvSpPr>
        <p:spPr>
          <a:xfrm>
            <a:off x="1447800" y="1371600"/>
            <a:ext cx="74676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80"/>
              <a:buFont typeface="Noto Sans Symbols"/>
              <a:buNone/>
            </a:pPr>
            <a:r>
              <a:rPr lang="en-US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Committee Members:</a:t>
            </a:r>
            <a:endParaRPr/>
          </a:p>
          <a:p>
            <a:pPr marL="1076325" marR="0" lvl="1" indent="-365125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Jodi Johnson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76325" marR="0" lvl="2" indent="-365125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Kevin Schmidt</a:t>
            </a:r>
            <a:endParaRPr/>
          </a:p>
          <a:p>
            <a:pPr marL="720725" marR="0" lvl="2" indent="-9525" algn="l" rtl="0">
              <a:spcBef>
                <a:spcPts val="48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Advertisements in Provincial / Local Section Newsletters</a:t>
            </a:r>
            <a:endParaRPr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Promoting the ROHT position – developed promotional literature about the ROHT designation and the advantages of hiring the ROHT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447040" algn="l" rtl="0">
              <a:spcBef>
                <a:spcPts val="560"/>
              </a:spcBef>
              <a:spcAft>
                <a:spcPts val="0"/>
              </a:spcAft>
              <a:buClr>
                <a:srgbClr val="336666"/>
              </a:buClr>
              <a:buSzPts val="1960"/>
              <a:buFont typeface="Noto Sans Symbols"/>
              <a:buNone/>
            </a:pPr>
            <a:endParaRPr sz="2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447040" algn="l" rtl="0">
              <a:spcBef>
                <a:spcPts val="560"/>
              </a:spcBef>
              <a:spcAft>
                <a:spcPts val="0"/>
              </a:spcAft>
              <a:buClr>
                <a:srgbClr val="336666"/>
              </a:buClr>
              <a:buSzPts val="1960"/>
              <a:buFont typeface="Noto Sans Symbols"/>
              <a:buNone/>
            </a:pPr>
            <a:endParaRPr sz="2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3400" marR="0" lvl="0" indent="-438150" algn="l" rtl="0">
              <a:spcBef>
                <a:spcPts val="400"/>
              </a:spcBef>
              <a:spcAft>
                <a:spcPts val="0"/>
              </a:spcAft>
              <a:buClr>
                <a:srgbClr val="99CCCC"/>
              </a:buClr>
              <a:buSzPts val="1500"/>
              <a:buFont typeface="Noto Sans Symbols"/>
              <a:buNone/>
            </a:pP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73"/>
          <p:cNvSpPr txBox="1"/>
          <p:nvPr/>
        </p:nvSpPr>
        <p:spPr>
          <a:xfrm>
            <a:off x="6643303" y="1583635"/>
            <a:ext cx="2262158" cy="646331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Any Update? Erin?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PIP Tradeshow?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" name="Google Shape;675;p74" descr="C:\Users\ssamuel\AppData\Local\Microsoft\Windows\Temporary Internet Files\Content.Outlook\ZAFUM4V5\20170517_181339_resize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92133" y="4495800"/>
            <a:ext cx="3322524" cy="1868919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74"/>
          <p:cNvSpPr/>
          <p:nvPr/>
        </p:nvSpPr>
        <p:spPr>
          <a:xfrm>
            <a:off x="1447800" y="381000"/>
            <a:ext cx="7086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Noto Sans Symbols"/>
              <a:buNone/>
            </a:pPr>
            <a:r>
              <a:rPr lang="en-US"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Promotions Committee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None/>
            </a:pPr>
            <a:r>
              <a:rPr lang="en-US" sz="2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Chair: Harvey Wong</a:t>
            </a:r>
            <a:endParaRPr sz="28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74"/>
          <p:cNvSpPr/>
          <p:nvPr/>
        </p:nvSpPr>
        <p:spPr>
          <a:xfrm>
            <a:off x="389283" y="2057400"/>
            <a:ext cx="6965674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Student Award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Wylie Li, University of Toronto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Kiet Nguyen, University of Montreal</a:t>
            </a:r>
            <a:endParaRPr sz="28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75"/>
          <p:cNvSpPr txBox="1">
            <a:spLocks noGrp="1"/>
          </p:cNvSpPr>
          <p:nvPr>
            <p:ph type="title"/>
          </p:nvPr>
        </p:nvSpPr>
        <p:spPr>
          <a:xfrm>
            <a:off x="1447800" y="381000"/>
            <a:ext cx="7315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New Directors   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(2017 - 2019)</a:t>
            </a:r>
            <a:endParaRPr sz="3200" b="1" i="1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75"/>
          <p:cNvSpPr txBox="1">
            <a:spLocks noGrp="1"/>
          </p:cNvSpPr>
          <p:nvPr>
            <p:ph type="body" idx="1"/>
          </p:nvPr>
        </p:nvSpPr>
        <p:spPr>
          <a:xfrm>
            <a:off x="609600" y="1676400"/>
            <a:ext cx="822960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Font typeface="Noto Sans Symbols"/>
              <a:buNone/>
            </a:pPr>
            <a:r>
              <a:rPr lang="en-US"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 – Central &amp; Western Provinces  	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60"/>
              <a:buFont typeface="Noto Sans Symbols"/>
              <a:buNone/>
            </a:pPr>
            <a:r>
              <a:rPr lang="en-US"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	</a:t>
            </a:r>
            <a:r>
              <a:rPr lang="en-US"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Ms. Michele Kutz	</a:t>
            </a: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Occupational Hygienist/Director of Occupational Hygiene</a:t>
            </a:r>
            <a:endParaRPr sz="1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			Occupational Health and Safety, Government of Alberta </a:t>
            </a:r>
            <a:r>
              <a:rPr lang="en-US"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Font typeface="Noto Sans Symbols"/>
              <a:buNone/>
            </a:pPr>
            <a:r>
              <a:rPr lang="en-US"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Font typeface="Noto Sans Symbols"/>
              <a:buNone/>
            </a:pPr>
            <a:endParaRPr sz="12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Font typeface="Noto Sans Symbols"/>
              <a:buNone/>
            </a:pPr>
            <a:endParaRPr sz="12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Font typeface="Noto Sans Symbols"/>
              <a:buNone/>
            </a:pPr>
            <a:endParaRPr sz="12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Font typeface="Noto Sans Symbols"/>
              <a:buNone/>
            </a:pPr>
            <a:endParaRPr sz="12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Font typeface="Noto Sans Symbols"/>
              <a:buNone/>
            </a:pPr>
            <a:endParaRPr sz="12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Font typeface="Noto Sans Symbols"/>
              <a:buNone/>
            </a:pPr>
            <a:endParaRPr sz="12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Font typeface="Noto Sans Symbols"/>
              <a:buNone/>
            </a:pPr>
            <a:endParaRPr sz="12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Font typeface="Noto Sans Symbols"/>
              <a:buNone/>
            </a:pPr>
            <a:r>
              <a:rPr lang="en-US"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 – Ontario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60"/>
              <a:buFont typeface="Noto Sans Symbols"/>
              <a:buNone/>
            </a:pPr>
            <a:r>
              <a:rPr lang="en-US"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Mr. Michael Welsh	</a:t>
            </a: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Occupational Hygienist							Ontario Ministry of Labour</a:t>
            </a:r>
            <a:endParaRPr sz="1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Font typeface="Noto Sans Symbols"/>
              <a:buNone/>
            </a:pPr>
            <a:r>
              <a:rPr lang="en-US"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5" name="Google Shape;685;p75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686" name="Google Shape;686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73087" y="5029200"/>
            <a:ext cx="1975916" cy="1749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75" descr="C:\Users\kutzg\AppData\Local\Microsoft\Windows\INetCache\Content.Word\IMG_2447[4012]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6583" y="2286000"/>
            <a:ext cx="1969901" cy="1908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76"/>
          <p:cNvSpPr txBox="1">
            <a:spLocks noGrp="1"/>
          </p:cNvSpPr>
          <p:nvPr>
            <p:ph type="title"/>
          </p:nvPr>
        </p:nvSpPr>
        <p:spPr>
          <a:xfrm>
            <a:off x="1516063" y="304800"/>
            <a:ext cx="76200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Outgoing Directors</a:t>
            </a:r>
            <a:endParaRPr/>
          </a:p>
        </p:txBody>
      </p:sp>
      <p:pic>
        <p:nvPicPr>
          <p:cNvPr id="694" name="Google Shape;694;p76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695" name="Google Shape;695;p76"/>
          <p:cNvSpPr txBox="1"/>
          <p:nvPr/>
        </p:nvSpPr>
        <p:spPr>
          <a:xfrm>
            <a:off x="457201" y="2362200"/>
            <a:ext cx="868680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Noto Sans Symbols"/>
              <a:buNone/>
            </a:pPr>
            <a:r>
              <a:rPr lang="en-US" sz="3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Margaret Fung, ROH (Ontario)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Noto Sans Symbols"/>
              <a:buNone/>
            </a:pPr>
            <a:endParaRPr sz="32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Noto Sans Symbols"/>
              <a:buNone/>
            </a:pPr>
            <a:r>
              <a:rPr lang="en-US" sz="3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Percy Chua, ROH (Western &amp; Central)</a:t>
            </a:r>
            <a:endParaRPr sz="32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6" name="Google Shape;696;p76"/>
          <p:cNvPicPr preferRelativeResize="0"/>
          <p:nvPr/>
        </p:nvPicPr>
        <p:blipFill rotWithShape="1">
          <a:blip r:embed="rId4">
            <a:alphaModFix/>
          </a:blip>
          <a:srcRect l="17342" r="20809"/>
          <a:stretch/>
        </p:blipFill>
        <p:spPr>
          <a:xfrm>
            <a:off x="6553200" y="1600200"/>
            <a:ext cx="1720206" cy="1822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76" descr="Perc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53200" y="4267200"/>
            <a:ext cx="1733618" cy="19038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77"/>
          <p:cNvSpPr/>
          <p:nvPr/>
        </p:nvSpPr>
        <p:spPr>
          <a:xfrm>
            <a:off x="1447800" y="457200"/>
            <a:ext cx="7696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Noto Sans Symbols"/>
              <a:buNone/>
            </a:pPr>
            <a:r>
              <a:rPr lang="en-US" sz="3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Members’ Discussion</a:t>
            </a:r>
            <a:endParaRPr/>
          </a:p>
        </p:txBody>
      </p:sp>
      <p:sp>
        <p:nvSpPr>
          <p:cNvPr id="704" name="Google Shape;704;p77"/>
          <p:cNvSpPr/>
          <p:nvPr/>
        </p:nvSpPr>
        <p:spPr>
          <a:xfrm>
            <a:off x="1447800" y="1676400"/>
            <a:ext cx="7391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464819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None/>
            </a:pP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5" name="Google Shape;705;p77" descr="http://www.holisticsquid.com/holistickidwordpress/wp-content/uploads/2012/08/Questions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1408" y="2057400"/>
            <a:ext cx="6824058" cy="4534319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77"/>
          <p:cNvSpPr txBox="1"/>
          <p:nvPr/>
        </p:nvSpPr>
        <p:spPr>
          <a:xfrm>
            <a:off x="1600200" y="1600200"/>
            <a:ext cx="7010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095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Noto Sans Symbols"/>
              <a:buNone/>
            </a:pPr>
            <a:endParaRPr sz="3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7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EBE9E6"/>
              </a:gs>
              <a:gs pos="100000">
                <a:srgbClr val="C9C5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78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>
            <a:gsLst>
              <a:gs pos="0">
                <a:srgbClr val="DFDBD5">
                  <a:alpha val="0"/>
                </a:srgbClr>
              </a:gs>
              <a:gs pos="100000">
                <a:schemeClr val="lt2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13" name="Google Shape;713;p78"/>
          <p:cNvPicPr preferRelativeResize="0"/>
          <p:nvPr/>
        </p:nvPicPr>
        <p:blipFill rotWithShape="1">
          <a:blip r:embed="rId3">
            <a:alphaModFix/>
          </a:blip>
          <a:srcRect l="12500" t="1538" r="12500" b="-1538"/>
          <a:stretch/>
        </p:blipFill>
        <p:spPr>
          <a:xfrm>
            <a:off x="-1" y="6095253"/>
            <a:ext cx="8973313" cy="7744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4" name="Google Shape;714;p78"/>
          <p:cNvCxnSpPr/>
          <p:nvPr/>
        </p:nvCxnSpPr>
        <p:spPr>
          <a:xfrm>
            <a:off x="0" y="6101127"/>
            <a:ext cx="9144000" cy="0"/>
          </a:xfrm>
          <a:prstGeom prst="straightConnector1">
            <a:avLst/>
          </a:prstGeom>
          <a:noFill/>
          <a:ln w="12700" cap="flat" cmpd="sng">
            <a:solidFill>
              <a:srgbClr val="000001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15" name="Google Shape;715;p78"/>
          <p:cNvCxnSpPr/>
          <p:nvPr/>
        </p:nvCxnSpPr>
        <p:spPr>
          <a:xfrm>
            <a:off x="1443491" y="1847088"/>
            <a:ext cx="657134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16" name="Google Shape;716;p7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EBE9E6"/>
              </a:gs>
              <a:gs pos="100000">
                <a:srgbClr val="C9C5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78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>
            <a:gsLst>
              <a:gs pos="0">
                <a:srgbClr val="DFDBD5">
                  <a:alpha val="0"/>
                </a:srgbClr>
              </a:gs>
              <a:gs pos="100000">
                <a:schemeClr val="lt2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8" name="Google Shape;718;p78"/>
          <p:cNvPicPr preferRelativeResize="0"/>
          <p:nvPr/>
        </p:nvPicPr>
        <p:blipFill rotWithShape="1">
          <a:blip r:embed="rId3">
            <a:alphaModFix/>
          </a:blip>
          <a:srcRect l="12500" t="1538" r="12500" b="-1538"/>
          <a:stretch/>
        </p:blipFill>
        <p:spPr>
          <a:xfrm>
            <a:off x="-1" y="6095253"/>
            <a:ext cx="8973313" cy="7744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9" name="Google Shape;719;p78"/>
          <p:cNvCxnSpPr/>
          <p:nvPr/>
        </p:nvCxnSpPr>
        <p:spPr>
          <a:xfrm>
            <a:off x="0" y="6101127"/>
            <a:ext cx="9144000" cy="0"/>
          </a:xfrm>
          <a:prstGeom prst="straightConnector1">
            <a:avLst/>
          </a:prstGeom>
          <a:noFill/>
          <a:ln w="12700" cap="flat" cmpd="sng">
            <a:solidFill>
              <a:srgbClr val="000001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720" name="Google Shape;720;p78"/>
          <p:cNvGrpSpPr/>
          <p:nvPr/>
        </p:nvGrpSpPr>
        <p:grpSpPr>
          <a:xfrm>
            <a:off x="4576621" y="482171"/>
            <a:ext cx="3931268" cy="5149101"/>
            <a:chOff x="6293079" y="583365"/>
            <a:chExt cx="5241690" cy="5181928"/>
          </a:xfrm>
        </p:grpSpPr>
        <p:sp>
          <p:nvSpPr>
            <p:cNvPr id="721" name="Google Shape;721;p78"/>
            <p:cNvSpPr/>
            <p:nvPr/>
          </p:nvSpPr>
          <p:spPr>
            <a:xfrm>
              <a:off x="6293079" y="583365"/>
              <a:ext cx="52416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78"/>
            <p:cNvSpPr/>
            <p:nvPr/>
          </p:nvSpPr>
          <p:spPr>
            <a:xfrm>
              <a:off x="6702552" y="915806"/>
              <a:ext cx="4415251" cy="4507918"/>
            </a:xfrm>
            <a:prstGeom prst="rect">
              <a:avLst/>
            </a:prstGeom>
            <a:solidFill>
              <a:srgbClr val="FFFFFE"/>
            </a:solidFill>
            <a:ln w="50800" cap="flat" cmpd="sng">
              <a:solidFill>
                <a:srgbClr val="19191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723" name="Google Shape;723;p78"/>
          <p:cNvCxnSpPr/>
          <p:nvPr/>
        </p:nvCxnSpPr>
        <p:spPr>
          <a:xfrm>
            <a:off x="1443491" y="1847088"/>
            <a:ext cx="2813089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4" name="Google Shape;724;p78"/>
          <p:cNvSpPr txBox="1">
            <a:spLocks noGrp="1"/>
          </p:cNvSpPr>
          <p:nvPr>
            <p:ph type="title"/>
          </p:nvPr>
        </p:nvSpPr>
        <p:spPr>
          <a:xfrm>
            <a:off x="1360608" y="804520"/>
            <a:ext cx="3005996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Cabin"/>
              <a:buNone/>
            </a:pPr>
            <a:r>
              <a:rPr lang="en-US" sz="288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INCOMING PRESIDENT </a:t>
            </a:r>
            <a:r>
              <a:rPr lang="en-US" sz="144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(2017-2018)</a:t>
            </a:r>
            <a:endParaRPr sz="1440" b="0" i="0" u="none" strike="noStrike" cap="none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725" name="Google Shape;725;p78"/>
          <p:cNvSpPr txBox="1">
            <a:spLocks noGrp="1"/>
          </p:cNvSpPr>
          <p:nvPr>
            <p:ph type="body" idx="1"/>
          </p:nvPr>
        </p:nvSpPr>
        <p:spPr>
          <a:xfrm>
            <a:off x="1295400" y="2015733"/>
            <a:ext cx="2964875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Rene Leblanc</a:t>
            </a:r>
            <a:endParaRPr sz="3200" b="0" i="0" u="none" strike="noStrike" cap="none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726" name="Google Shape;726;p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0246" y="804520"/>
            <a:ext cx="1167392" cy="1019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78" descr="C:\Users\glachapelle\AppData\Local\Microsoft\Windows\Temporary Internet Files\Content.Outlook\VVNM769C\cropped_image (2)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29200" y="1456521"/>
            <a:ext cx="2985634" cy="32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4"/>
          <p:cNvSpPr txBox="1">
            <a:spLocks noGrp="1"/>
          </p:cNvSpPr>
          <p:nvPr>
            <p:ph type="title"/>
          </p:nvPr>
        </p:nvSpPr>
        <p:spPr>
          <a:xfrm>
            <a:off x="1524000" y="190500"/>
            <a:ext cx="7620000" cy="1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President's Report</a:t>
            </a:r>
            <a:br>
              <a:rPr lang="en-US"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2016-2017 Board of Directors</a:t>
            </a:r>
            <a:endParaRPr/>
          </a:p>
        </p:txBody>
      </p:sp>
      <p:pic>
        <p:nvPicPr>
          <p:cNvPr id="255" name="Google Shape;255;p34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56" name="Google Shape;256;p34" descr="K keill"/>
          <p:cNvPicPr preferRelativeResize="0"/>
          <p:nvPr/>
        </p:nvPicPr>
        <p:blipFill rotWithShape="1">
          <a:blip r:embed="rId4">
            <a:alphaModFix/>
          </a:blip>
          <a:srcRect l="5533" b="14285"/>
          <a:stretch/>
        </p:blipFill>
        <p:spPr>
          <a:xfrm>
            <a:off x="287993" y="4187952"/>
            <a:ext cx="1350853" cy="152323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4"/>
          <p:cNvSpPr txBox="1"/>
          <p:nvPr/>
        </p:nvSpPr>
        <p:spPr>
          <a:xfrm>
            <a:off x="5781843" y="5687095"/>
            <a:ext cx="1500120" cy="877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</a:pPr>
            <a:r>
              <a:rPr lang="en-US" sz="15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Richard Blais</a:t>
            </a:r>
            <a:endParaRPr sz="15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ROH-Maritime Provinces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(2017-2019)</a:t>
            </a: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4"/>
          <p:cNvSpPr txBox="1"/>
          <p:nvPr/>
        </p:nvSpPr>
        <p:spPr>
          <a:xfrm>
            <a:off x="3663949" y="5715000"/>
            <a:ext cx="1974850" cy="69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</a:pPr>
            <a:r>
              <a:rPr lang="en-US" sz="15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Yang Ting Shek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ROH-Ontario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(2015-2018)</a:t>
            </a: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sp>
        <p:nvSpPr>
          <p:cNvPr id="259" name="Google Shape;259;p34"/>
          <p:cNvSpPr txBox="1"/>
          <p:nvPr/>
        </p:nvSpPr>
        <p:spPr>
          <a:xfrm>
            <a:off x="1884863" y="3153500"/>
            <a:ext cx="1762753" cy="87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</a:pPr>
            <a:r>
              <a:rPr lang="en-US" sz="15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Shamini Samuel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ROH-Central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&amp; Western Prov.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(2015-2018)</a:t>
            </a: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sp>
        <p:nvSpPr>
          <p:cNvPr id="260" name="Google Shape;260;p34"/>
          <p:cNvSpPr txBox="1"/>
          <p:nvPr/>
        </p:nvSpPr>
        <p:spPr>
          <a:xfrm>
            <a:off x="107950" y="5715000"/>
            <a:ext cx="1676400" cy="69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</a:pPr>
            <a:r>
              <a:rPr lang="en-US" sz="15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Ken Keill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ROHT-Eastern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(2017-2019)</a:t>
            </a: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34"/>
          <p:cNvSpPr txBox="1"/>
          <p:nvPr/>
        </p:nvSpPr>
        <p:spPr>
          <a:xfrm>
            <a:off x="7549737" y="3143860"/>
            <a:ext cx="1493837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</a:pPr>
            <a:r>
              <a:rPr lang="en-US" sz="15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René Leblanc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ROH-Quebec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(2017-2019)</a:t>
            </a: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4"/>
          <p:cNvSpPr txBox="1"/>
          <p:nvPr/>
        </p:nvSpPr>
        <p:spPr>
          <a:xfrm>
            <a:off x="5586480" y="3152775"/>
            <a:ext cx="1828800" cy="69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</a:pPr>
            <a:r>
              <a:rPr lang="en-US" sz="15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Capucine Ouellet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ROH-Quebec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(2015-2018)</a:t>
            </a: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sp>
        <p:nvSpPr>
          <p:cNvPr id="263" name="Google Shape;263;p34"/>
          <p:cNvSpPr txBox="1"/>
          <p:nvPr/>
        </p:nvSpPr>
        <p:spPr>
          <a:xfrm>
            <a:off x="271461" y="3152775"/>
            <a:ext cx="1384343" cy="877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</a:pPr>
            <a:r>
              <a:rPr lang="en-US" sz="15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Percy Chua</a:t>
            </a:r>
            <a:endParaRPr sz="12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ROH-Central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&amp; Western Prov.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(2013-2017)</a:t>
            </a: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64" name="Google Shape;264;p34"/>
          <p:cNvSpPr txBox="1"/>
          <p:nvPr/>
        </p:nvSpPr>
        <p:spPr>
          <a:xfrm>
            <a:off x="3914988" y="3190875"/>
            <a:ext cx="1472773" cy="69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</a:pPr>
            <a:r>
              <a:rPr lang="en-US" sz="15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Harvey Wong</a:t>
            </a:r>
            <a:endParaRPr sz="12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ROHT-Western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(2015-2018)</a:t>
            </a: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65" name="Google Shape;265;p34"/>
          <p:cNvSpPr txBox="1"/>
          <p:nvPr/>
        </p:nvSpPr>
        <p:spPr>
          <a:xfrm>
            <a:off x="1977855" y="5715000"/>
            <a:ext cx="1543050" cy="69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</a:pPr>
            <a:r>
              <a:rPr lang="en-US" sz="15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Margaret Fung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ROH-Ontario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(2013-2017)</a:t>
            </a: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pic>
        <p:nvPicPr>
          <p:cNvPr id="266" name="Google Shape;266;p34"/>
          <p:cNvPicPr preferRelativeResize="0"/>
          <p:nvPr/>
        </p:nvPicPr>
        <p:blipFill rotWithShape="1">
          <a:blip r:embed="rId5">
            <a:alphaModFix/>
          </a:blip>
          <a:srcRect l="17342" r="20809"/>
          <a:stretch/>
        </p:blipFill>
        <p:spPr>
          <a:xfrm>
            <a:off x="2089097" y="4187952"/>
            <a:ext cx="1342305" cy="1519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4" descr="http://m.c.lnkd.licdn.com/media/p/7/000/25a/2ea/1e74440.jpg"/>
          <p:cNvPicPr preferRelativeResize="0"/>
          <p:nvPr/>
        </p:nvPicPr>
        <p:blipFill rotWithShape="1">
          <a:blip r:embed="rId6">
            <a:alphaModFix/>
          </a:blip>
          <a:srcRect l="24776" t="12182" r="1377" b="4745"/>
          <a:stretch/>
        </p:blipFill>
        <p:spPr>
          <a:xfrm>
            <a:off x="3993723" y="1646485"/>
            <a:ext cx="1352336" cy="1523357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4"/>
          <p:cNvSpPr txBox="1"/>
          <p:nvPr/>
        </p:nvSpPr>
        <p:spPr>
          <a:xfrm>
            <a:off x="7529528" y="5672502"/>
            <a:ext cx="1581135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</a:pPr>
            <a:r>
              <a:rPr lang="en-US" sz="15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Liz Krivonosov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Registrar</a:t>
            </a:r>
            <a:endParaRPr sz="1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9" name="Google Shape;269;p34" descr="C:\Users\glachapelle\AppData\Local\Microsoft\Windows\Temporary Internet Files\Content.Outlook\VVNM769C\cropped_image (2)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20000" y="1646485"/>
            <a:ext cx="1353312" cy="1527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4" descr="Percy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76551" y="1646612"/>
            <a:ext cx="1352771" cy="1526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4" descr="C:\Users\PHS\Desktop\Toronto-20140613-00679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619999" y="4167376"/>
            <a:ext cx="1351959" cy="1524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857248" y="1646485"/>
            <a:ext cx="1345170" cy="1498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3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993723" y="4187952"/>
            <a:ext cx="1353177" cy="152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089097" y="1627067"/>
            <a:ext cx="1262966" cy="1420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79"/>
          <p:cNvSpPr txBox="1">
            <a:spLocks noGrp="1"/>
          </p:cNvSpPr>
          <p:nvPr>
            <p:ph type="subTitle" idx="1"/>
          </p:nvPr>
        </p:nvSpPr>
        <p:spPr>
          <a:xfrm>
            <a:off x="2209800" y="1219199"/>
            <a:ext cx="6477000" cy="2133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Noto Sans Symbols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CRBOH</a:t>
            </a:r>
            <a:endParaRPr/>
          </a:p>
          <a:p>
            <a:pPr marL="0" marR="0" lvl="0" indent="0" algn="ctr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Noto Sans Symbols"/>
              <a:buNone/>
            </a:pPr>
            <a:r>
              <a:rPr lang="en-US"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r>
              <a:rPr lang="en-US" sz="3600" b="0" i="0" u="none" strike="noStrike" cap="none" baseline="30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Annual General Meeting</a:t>
            </a:r>
            <a:endParaRPr/>
          </a:p>
          <a:p>
            <a:pPr marL="0" marR="0" lvl="0" indent="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4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4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r>
              <a:rPr lang="en-US"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Motion to Adjourn</a:t>
            </a:r>
            <a:r>
              <a:rPr lang="en-US"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endParaRPr sz="24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endParaRPr sz="24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endParaRPr sz="24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rPr lang="en-US" sz="2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www.crboh.ca</a:t>
            </a:r>
            <a:endParaRPr/>
          </a:p>
        </p:txBody>
      </p:sp>
      <p:pic>
        <p:nvPicPr>
          <p:cNvPr id="734" name="Google Shape;734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24000"/>
            <a:ext cx="1825645" cy="15979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9" name="Google Shape;739;p80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95" b="94"/>
          <a:stretch/>
        </p:blipFill>
        <p:spPr>
          <a:xfrm>
            <a:off x="1" y="0"/>
            <a:ext cx="9161149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0" name="Google Shape;740;p80"/>
          <p:cNvCxnSpPr/>
          <p:nvPr/>
        </p:nvCxnSpPr>
        <p:spPr>
          <a:xfrm>
            <a:off x="-775423" y="-874184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741" name="Google Shape;741;p80"/>
          <p:cNvCxnSpPr/>
          <p:nvPr/>
        </p:nvCxnSpPr>
        <p:spPr>
          <a:xfrm>
            <a:off x="-775423" y="-874184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742" name="Google Shape;742;p80"/>
          <p:cNvSpPr/>
          <p:nvPr/>
        </p:nvSpPr>
        <p:spPr>
          <a:xfrm>
            <a:off x="4114799" y="0"/>
            <a:ext cx="5029201" cy="685969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4569" y="0"/>
                </a:moveTo>
                <a:lnTo>
                  <a:pt x="75779" y="0"/>
                </a:lnTo>
                <a:lnTo>
                  <a:pt x="103675" y="0"/>
                </a:lnTo>
                <a:lnTo>
                  <a:pt x="104195" y="0"/>
                </a:lnTo>
                <a:lnTo>
                  <a:pt x="116872" y="0"/>
                </a:lnTo>
                <a:lnTo>
                  <a:pt x="119999" y="0"/>
                </a:lnTo>
                <a:lnTo>
                  <a:pt x="119999" y="120000"/>
                </a:lnTo>
                <a:lnTo>
                  <a:pt x="116872" y="120000"/>
                </a:lnTo>
                <a:lnTo>
                  <a:pt x="104195" y="120000"/>
                </a:lnTo>
                <a:lnTo>
                  <a:pt x="103675" y="120000"/>
                </a:lnTo>
                <a:lnTo>
                  <a:pt x="75779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242C35">
              <a:alpha val="8666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80"/>
          <p:cNvSpPr txBox="1"/>
          <p:nvPr/>
        </p:nvSpPr>
        <p:spPr>
          <a:xfrm>
            <a:off x="5105400" y="3810000"/>
            <a:ext cx="4055750" cy="1311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rPr>
              <a:t>THANKS FOR</a:t>
            </a:r>
            <a:endParaRPr/>
          </a:p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rPr>
              <a:t>COMING</a:t>
            </a:r>
            <a:endParaRPr/>
          </a:p>
        </p:txBody>
      </p:sp>
      <p:cxnSp>
        <p:nvCxnSpPr>
          <p:cNvPr id="744" name="Google Shape;744;p80"/>
          <p:cNvCxnSpPr/>
          <p:nvPr/>
        </p:nvCxnSpPr>
        <p:spPr>
          <a:xfrm>
            <a:off x="5780637" y="5257800"/>
            <a:ext cx="3363363" cy="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745" name="Google Shape;745;p80"/>
          <p:cNvCxnSpPr/>
          <p:nvPr/>
        </p:nvCxnSpPr>
        <p:spPr>
          <a:xfrm>
            <a:off x="5181600" y="3657600"/>
            <a:ext cx="39624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pic>
        <p:nvPicPr>
          <p:cNvPr id="746" name="Google Shape;746;p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81800" y="1253141"/>
            <a:ext cx="1828959" cy="1597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5"/>
          <p:cNvSpPr txBox="1">
            <a:spLocks noGrp="1"/>
          </p:cNvSpPr>
          <p:nvPr>
            <p:ph type="title"/>
          </p:nvPr>
        </p:nvSpPr>
        <p:spPr>
          <a:xfrm>
            <a:off x="1447800" y="381000"/>
            <a:ext cx="670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President’s Report</a:t>
            </a:r>
            <a:b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Highlights 2016 - 2017</a:t>
            </a:r>
            <a:endParaRPr sz="2800" b="1" i="1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5"/>
          <p:cNvSpPr txBox="1">
            <a:spLocks noGrp="1"/>
          </p:cNvSpPr>
          <p:nvPr>
            <p:ph type="body" idx="1"/>
          </p:nvPr>
        </p:nvSpPr>
        <p:spPr>
          <a:xfrm>
            <a:off x="1219200" y="1676400"/>
            <a:ext cx="769620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3622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None/>
            </a:pP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Ongoing review of the Exam Processes 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Content of Exam Questions – review both ROH &amp; ROHT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Identified need for a call for additional questions </a:t>
            </a:r>
            <a:endParaRPr sz="2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Revised frequency of delivery of oral examinations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Regional Chief Oral Examiners</a:t>
            </a:r>
            <a:endParaRPr/>
          </a:p>
          <a:p>
            <a:pPr marL="1143000" marR="0" lvl="2" indent="-2286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▪"/>
            </a:pPr>
            <a:r>
              <a:rPr lang="en-US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Lydia Renton (Nov 2016)</a:t>
            </a:r>
            <a:endParaRPr/>
          </a:p>
          <a:p>
            <a:pPr marL="1143000" marR="0" lvl="2" indent="-2286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▪"/>
            </a:pPr>
            <a:r>
              <a:rPr lang="en-US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Guillaume Lachapelle (March 2017)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180975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None/>
            </a:pPr>
            <a:endParaRPr sz="2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Registration Maintenance process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Assisting members to maintain designation</a:t>
            </a:r>
            <a:endParaRPr/>
          </a:p>
        </p:txBody>
      </p:sp>
      <p:pic>
        <p:nvPicPr>
          <p:cNvPr id="282" name="Google Shape;282;p35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6"/>
          <p:cNvSpPr txBox="1">
            <a:spLocks noGrp="1"/>
          </p:cNvSpPr>
          <p:nvPr>
            <p:ph type="title"/>
          </p:nvPr>
        </p:nvSpPr>
        <p:spPr>
          <a:xfrm>
            <a:off x="1447800" y="381000"/>
            <a:ext cx="670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President’s Report</a:t>
            </a:r>
            <a:b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Highlights 2016-2017</a:t>
            </a:r>
            <a:endParaRPr sz="2800" b="1" i="1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6"/>
          <p:cNvSpPr txBox="1">
            <a:spLocks noGrp="1"/>
          </p:cNvSpPr>
          <p:nvPr>
            <p:ph type="body" idx="1"/>
          </p:nvPr>
        </p:nvSpPr>
        <p:spPr>
          <a:xfrm>
            <a:off x="1283460" y="1676400"/>
            <a:ext cx="7388225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3622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None/>
            </a:pP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Focused efforts on updating the CRBOH By-laws and Policies &amp; Procedures Manual</a:t>
            </a:r>
            <a:endParaRPr sz="2400" b="0" i="1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Continued fiscal restraint</a:t>
            </a: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Reinstated Student Award</a:t>
            </a: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Decision made on adopting online membership database </a:t>
            </a: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Process to facilitate mentoring for new Board members</a:t>
            </a: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None/>
            </a:pPr>
            <a:endParaRPr sz="2400" b="0" i="1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3622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None/>
            </a:pPr>
            <a:endParaRPr sz="2400" b="0" i="1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3622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None/>
            </a:pPr>
            <a:endParaRPr sz="2400" b="0" i="1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3622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None/>
            </a:pP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36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7"/>
          <p:cNvSpPr txBox="1">
            <a:spLocks noGrp="1"/>
          </p:cNvSpPr>
          <p:nvPr>
            <p:ph type="title"/>
          </p:nvPr>
        </p:nvSpPr>
        <p:spPr>
          <a:xfrm>
            <a:off x="1447800" y="381000"/>
            <a:ext cx="670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President’s Report</a:t>
            </a:r>
            <a:b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Highlights 2016-2017</a:t>
            </a:r>
            <a:endParaRPr sz="2800" b="1" i="1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7"/>
          <p:cNvSpPr txBox="1">
            <a:spLocks noGrp="1"/>
          </p:cNvSpPr>
          <p:nvPr>
            <p:ph type="body" idx="1"/>
          </p:nvPr>
        </p:nvSpPr>
        <p:spPr>
          <a:xfrm>
            <a:off x="1447800" y="2133600"/>
            <a:ext cx="7388225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IOHA Participation </a:t>
            </a:r>
            <a:endParaRPr/>
          </a:p>
          <a:p>
            <a:pPr marL="742950" marR="0" lvl="1" indent="-285750" algn="l" rtl="0">
              <a:spcBef>
                <a:spcPts val="44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Ongoing presence and participation at the IOHA Board and NAR Committee</a:t>
            </a:r>
            <a:endParaRPr/>
          </a:p>
          <a:p>
            <a:pPr marL="742950" marR="0" lvl="1" indent="-180975" algn="l" rtl="0">
              <a:spcBef>
                <a:spcPts val="44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None/>
            </a:pPr>
            <a:endParaRPr sz="2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168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Ongoing promotion of the profession</a:t>
            </a:r>
            <a:endParaRPr/>
          </a:p>
          <a:p>
            <a:pPr marL="742950" marR="0" lvl="1" indent="-285750" algn="l" rtl="0">
              <a:spcBef>
                <a:spcPts val="44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ROH and ROHTs</a:t>
            </a:r>
            <a:endParaRPr/>
          </a:p>
          <a:p>
            <a:pPr marL="742950" marR="0" lvl="1" indent="-285750" algn="l" rtl="0">
              <a:spcBef>
                <a:spcPts val="44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Outreach – provinces / territories</a:t>
            </a:r>
            <a:endParaRPr/>
          </a:p>
          <a:p>
            <a:pPr marL="742950" marR="0" lvl="1" indent="-285750" algn="l" rtl="0">
              <a:spcBef>
                <a:spcPts val="440"/>
              </a:spcBef>
              <a:spcAft>
                <a:spcPts val="0"/>
              </a:spcAft>
              <a:buClr>
                <a:srgbClr val="C00000"/>
              </a:buClr>
              <a:buSzPts val="165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Local AIHA sections, OHAO, AQHSST, CCOH, etc</a:t>
            </a:r>
            <a:endParaRPr/>
          </a:p>
        </p:txBody>
      </p:sp>
      <p:pic>
        <p:nvPicPr>
          <p:cNvPr id="298" name="Google Shape;298;p37"/>
          <p:cNvPicPr preferRelativeResize="0"/>
          <p:nvPr/>
        </p:nvPicPr>
        <p:blipFill rotWithShape="1">
          <a:blip r:embed="rId3">
            <a:alphaModFix/>
          </a:blip>
          <a:srcRect l="5270" r="5269"/>
          <a:stretch/>
        </p:blipFill>
        <p:spPr>
          <a:xfrm>
            <a:off x="144463" y="392113"/>
            <a:ext cx="1156876" cy="11313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8"/>
          <p:cNvSpPr/>
          <p:nvPr/>
        </p:nvSpPr>
        <p:spPr>
          <a:xfrm>
            <a:off x="1447800" y="381000"/>
            <a:ext cx="6705600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Noto Sans Symbols"/>
              <a:buNone/>
            </a:pPr>
            <a: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Treasurer’s Report</a:t>
            </a:r>
            <a:br>
              <a:rPr lang="en-US"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sz="28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None/>
            </a:pPr>
            <a:endParaRPr sz="28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8"/>
          <p:cNvSpPr txBox="1"/>
          <p:nvPr/>
        </p:nvSpPr>
        <p:spPr>
          <a:xfrm>
            <a:off x="1568450" y="2362200"/>
            <a:ext cx="40386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Capucine Ouellet, ROH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cho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Echo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Echo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Gallery">
  <a:themeElements>
    <a:clrScheme name="Gallery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2644</Words>
  <Application>Microsoft Office PowerPoint</Application>
  <PresentationFormat>On-screen Show (4:3)</PresentationFormat>
  <Paragraphs>793</Paragraphs>
  <Slides>51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51</vt:i4>
      </vt:variant>
    </vt:vector>
  </HeadingPairs>
  <TitlesOfParts>
    <vt:vector size="64" baseType="lpstr">
      <vt:lpstr>Times New Roman</vt:lpstr>
      <vt:lpstr>Calibri</vt:lpstr>
      <vt:lpstr>Cabin</vt:lpstr>
      <vt:lpstr>Courier New</vt:lpstr>
      <vt:lpstr>Arial Black</vt:lpstr>
      <vt:lpstr>Noto Sans Symbols</vt:lpstr>
      <vt:lpstr>Lato Black</vt:lpstr>
      <vt:lpstr>Arial</vt:lpstr>
      <vt:lpstr>Arial Narrow</vt:lpstr>
      <vt:lpstr>Echo</vt:lpstr>
      <vt:lpstr>1_Echo</vt:lpstr>
      <vt:lpstr>4_Echo</vt:lpstr>
      <vt:lpstr>Gallery</vt:lpstr>
      <vt:lpstr>The Canadian Registration Board of Occupational Hygienists ROHTM-The Mark of Professional Competence-ROHTTM</vt:lpstr>
      <vt:lpstr>Agenda</vt:lpstr>
      <vt:lpstr>President’s Report What is the CRBOH?</vt:lpstr>
      <vt:lpstr>President’s Report CRBOH’s Mission</vt:lpstr>
      <vt:lpstr>President's Report 2016-2017 Board of Directors</vt:lpstr>
      <vt:lpstr>President’s Report Highlights 2016 - 2017</vt:lpstr>
      <vt:lpstr>President’s Report Highlights 2016-2017</vt:lpstr>
      <vt:lpstr>President’s Report Highlights 2016-2017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Independent Auditor’s Report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ROH / ROHT Registration Maintenance Committees 2016-2017 Updates</vt:lpstr>
      <vt:lpstr>PowerPoint Presentation</vt:lpstr>
      <vt:lpstr>PowerPoint Presentation</vt:lpstr>
      <vt:lpstr>New Directors   (2017 - 2019)</vt:lpstr>
      <vt:lpstr>Outgoing Directors</vt:lpstr>
      <vt:lpstr>PowerPoint Presentation</vt:lpstr>
      <vt:lpstr>INCOMING PRESIDENT (2017-2018)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Canadian Registration Board of Occupational Hygienists ROHTM-The Mark of Professional Competence-ROHTTM</dc:title>
  <dc:creator>lp_user_01</dc:creator>
  <cp:lastModifiedBy>Susan Singer</cp:lastModifiedBy>
  <cp:revision>1</cp:revision>
  <dcterms:modified xsi:type="dcterms:W3CDTF">2019-04-04T16:11:00Z</dcterms:modified>
</cp:coreProperties>
</file>