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Lst>
  <p:notesMasterIdLst>
    <p:notesMasterId r:id="rId64"/>
  </p:notesMasterIdLst>
  <p:sldIdLst>
    <p:sldId id="501" r:id="rId2"/>
    <p:sldId id="257" r:id="rId3"/>
    <p:sldId id="502" r:id="rId4"/>
    <p:sldId id="503" r:id="rId5"/>
    <p:sldId id="259" r:id="rId6"/>
    <p:sldId id="260" r:id="rId7"/>
    <p:sldId id="261" r:id="rId8"/>
    <p:sldId id="262" r:id="rId9"/>
    <p:sldId id="263" r:id="rId10"/>
    <p:sldId id="265" r:id="rId11"/>
    <p:sldId id="307" r:id="rId12"/>
    <p:sldId id="529" r:id="rId13"/>
    <p:sldId id="530" r:id="rId14"/>
    <p:sldId id="531" r:id="rId15"/>
    <p:sldId id="523" r:id="rId16"/>
    <p:sldId id="266" r:id="rId17"/>
    <p:sldId id="267" r:id="rId18"/>
    <p:sldId id="268" r:id="rId19"/>
    <p:sldId id="522" r:id="rId20"/>
    <p:sldId id="270" r:id="rId21"/>
    <p:sldId id="271" r:id="rId22"/>
    <p:sldId id="507" r:id="rId23"/>
    <p:sldId id="272" r:id="rId24"/>
    <p:sldId id="510" r:id="rId25"/>
    <p:sldId id="511" r:id="rId26"/>
    <p:sldId id="495" r:id="rId27"/>
    <p:sldId id="512" r:id="rId28"/>
    <p:sldId id="513" r:id="rId29"/>
    <p:sldId id="514" r:id="rId30"/>
    <p:sldId id="515" r:id="rId31"/>
    <p:sldId id="516" r:id="rId32"/>
    <p:sldId id="284" r:id="rId33"/>
    <p:sldId id="285" r:id="rId34"/>
    <p:sldId id="286" r:id="rId35"/>
    <p:sldId id="287" r:id="rId36"/>
    <p:sldId id="289" r:id="rId37"/>
    <p:sldId id="290" r:id="rId38"/>
    <p:sldId id="291" r:id="rId39"/>
    <p:sldId id="524" r:id="rId40"/>
    <p:sldId id="525" r:id="rId41"/>
    <p:sldId id="526" r:id="rId42"/>
    <p:sldId id="527" r:id="rId43"/>
    <p:sldId id="295" r:id="rId44"/>
    <p:sldId id="517" r:id="rId45"/>
    <p:sldId id="518" r:id="rId46"/>
    <p:sldId id="298" r:id="rId47"/>
    <p:sldId id="299" r:id="rId48"/>
    <p:sldId id="300" r:id="rId49"/>
    <p:sldId id="497" r:id="rId50"/>
    <p:sldId id="498" r:id="rId51"/>
    <p:sldId id="520" r:id="rId52"/>
    <p:sldId id="315" r:id="rId53"/>
    <p:sldId id="521" r:id="rId54"/>
    <p:sldId id="304" r:id="rId55"/>
    <p:sldId id="309" r:id="rId56"/>
    <p:sldId id="508" r:id="rId57"/>
    <p:sldId id="506" r:id="rId58"/>
    <p:sldId id="308" r:id="rId59"/>
    <p:sldId id="533" r:id="rId60"/>
    <p:sldId id="310" r:id="rId61"/>
    <p:sldId id="504" r:id="rId62"/>
    <p:sldId id="312"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67" roundtripDataSignature="AMtx7mi7kMKkq7Rubq2tw4+NnYQsskH+p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tz, Michele" initials="KM" lastIdx="6" clrIdx="0">
    <p:extLst>
      <p:ext uri="{19B8F6BF-5375-455C-9EA6-DF929625EA0E}">
        <p15:presenceInfo xmlns:p15="http://schemas.microsoft.com/office/powerpoint/2012/main" userId="S::Michele.Kutz@stantec.com::b8d28c56-14f7-4cc1-949e-19ed1470f8f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0635A8E-3588-4ED5-B7D1-A5EF646CA4CE}">
  <a:tblStyle styleId="{30635A8E-3588-4ED5-B7D1-A5EF646CA4CE}" styleName="Table_0">
    <a:wholeTbl>
      <a:tcTxStyle b="off" i="off">
        <a:font>
          <a:latin typeface="Cambria"/>
          <a:ea typeface="Cambria"/>
          <a:cs typeface="Cambria"/>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F1E9E7"/>
          </a:solidFill>
        </a:fill>
      </a:tcStyle>
    </a:band1H>
    <a:band2H>
      <a:tcTxStyle/>
      <a:tcStyle>
        <a:tcBdr/>
      </a:tcStyle>
    </a:band2H>
    <a:band1V>
      <a:tcTxStyle/>
      <a:tcStyle>
        <a:tcBdr/>
        <a:fill>
          <a:solidFill>
            <a:srgbClr val="F1E9E7"/>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fill>
          <a:solidFill>
            <a:schemeClr val="lt1"/>
          </a:solidFill>
        </a:fill>
      </a:tcStyle>
    </a:lastRow>
    <a:seCell>
      <a:tcTxStyle/>
      <a:tcStyle>
        <a:tcBdr/>
      </a:tcStyle>
    </a:seCell>
    <a:swCell>
      <a:tcTxStyle/>
      <a:tcStyle>
        <a:tcBdr/>
      </a:tcStyle>
    </a:swCell>
    <a:firstRow>
      <a:tcTxStyle b="on" i="off">
        <a:font>
          <a:latin typeface="Cambria"/>
          <a:ea typeface="Cambria"/>
          <a:cs typeface="Cambria"/>
        </a:font>
        <a:schemeClr val="lt1"/>
      </a:tcTxStyle>
      <a:tcStyle>
        <a:tcBdr/>
        <a:fill>
          <a:solidFill>
            <a:schemeClr val="accent1"/>
          </a:solidFill>
        </a:fill>
      </a:tcStyle>
    </a:firstRow>
    <a:neCell>
      <a:tcTxStyle/>
      <a:tcStyle>
        <a:tcBdr/>
      </a:tcStyle>
    </a:neCell>
    <a:nwCell>
      <a:tcTxStyle/>
      <a:tcStyle>
        <a:tcBdr/>
      </a:tcStyle>
    </a:nwCel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7" autoAdjust="0"/>
    <p:restoredTop sz="94384" autoAdjust="0"/>
  </p:normalViewPr>
  <p:slideViewPr>
    <p:cSldViewPr snapToGrid="0">
      <p:cViewPr varScale="1">
        <p:scale>
          <a:sx n="86" d="100"/>
          <a:sy n="86" d="100"/>
        </p:scale>
        <p:origin x="498" y="84"/>
      </p:cViewPr>
      <p:guideLst>
        <p:guide pos="3840"/>
        <p:guide orient="horz" pos="2160"/>
      </p:guideLst>
    </p:cSldViewPr>
  </p:slideViewPr>
  <p:notesTextViewPr>
    <p:cViewPr>
      <p:scale>
        <a:sx n="3" d="2"/>
        <a:sy n="3" d="2"/>
      </p:scale>
      <p:origin x="0" y="0"/>
    </p:cViewPr>
  </p:notesTextViewPr>
  <p:sorterViewPr>
    <p:cViewPr>
      <p:scale>
        <a:sx n="42" d="100"/>
        <a:sy n="4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info\Documents\CRBOH\AGM%202020\2019%20Statististics.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info\Documents\CRBOH\AGM%202020\2019%20Statististic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9893045020789228E-2"/>
          <c:y val="7.5610756302841198E-2"/>
          <c:w val="0.93086965538381372"/>
          <c:h val="0.82738552531495746"/>
        </c:manualLayout>
      </c:layout>
      <c:barChart>
        <c:barDir val="col"/>
        <c:grouping val="clustered"/>
        <c:varyColors val="0"/>
        <c:ser>
          <c:idx val="0"/>
          <c:order val="0"/>
          <c:tx>
            <c:strRef>
              <c:f>Total!$A$3</c:f>
              <c:strCache>
                <c:ptCount val="1"/>
                <c:pt idx="0">
                  <c:v>ROH</c:v>
                </c:pt>
              </c:strCache>
            </c:strRef>
          </c:tx>
          <c:spPr>
            <a:solidFill>
              <a:schemeClr val="accent1"/>
            </a:solidFill>
            <a:ln>
              <a:noFill/>
            </a:ln>
            <a:effectLst/>
          </c:spPr>
          <c:invertIfNegative val="0"/>
          <c:cat>
            <c:numRef>
              <c:f>Total!$B$2:$K$2</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Total!$B$3:$K$3</c:f>
              <c:numCache>
                <c:formatCode>General</c:formatCode>
                <c:ptCount val="10"/>
                <c:pt idx="0">
                  <c:v>285</c:v>
                </c:pt>
                <c:pt idx="1">
                  <c:v>291</c:v>
                </c:pt>
                <c:pt idx="2">
                  <c:v>287</c:v>
                </c:pt>
                <c:pt idx="3">
                  <c:v>279</c:v>
                </c:pt>
                <c:pt idx="4">
                  <c:v>281</c:v>
                </c:pt>
                <c:pt idx="5">
                  <c:v>283</c:v>
                </c:pt>
                <c:pt idx="6">
                  <c:v>275</c:v>
                </c:pt>
                <c:pt idx="7">
                  <c:v>277</c:v>
                </c:pt>
                <c:pt idx="8">
                  <c:v>280</c:v>
                </c:pt>
                <c:pt idx="9">
                  <c:v>251</c:v>
                </c:pt>
              </c:numCache>
            </c:numRef>
          </c:val>
          <c:extLst>
            <c:ext xmlns:c16="http://schemas.microsoft.com/office/drawing/2014/chart" uri="{C3380CC4-5D6E-409C-BE32-E72D297353CC}">
              <c16:uniqueId val="{00000000-F489-400F-A2B8-DB02F94D1B16}"/>
            </c:ext>
          </c:extLst>
        </c:ser>
        <c:ser>
          <c:idx val="1"/>
          <c:order val="1"/>
          <c:tx>
            <c:strRef>
              <c:f>Total!$A$4</c:f>
              <c:strCache>
                <c:ptCount val="1"/>
                <c:pt idx="0">
                  <c:v>ROHT</c:v>
                </c:pt>
              </c:strCache>
            </c:strRef>
          </c:tx>
          <c:spPr>
            <a:solidFill>
              <a:schemeClr val="accent2"/>
            </a:solidFill>
            <a:ln>
              <a:noFill/>
            </a:ln>
            <a:effectLst/>
          </c:spPr>
          <c:invertIfNegative val="0"/>
          <c:cat>
            <c:numRef>
              <c:f>Total!$B$2:$K$2</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Total!$B$4:$K$4</c:f>
              <c:numCache>
                <c:formatCode>General</c:formatCode>
                <c:ptCount val="10"/>
                <c:pt idx="0">
                  <c:v>65</c:v>
                </c:pt>
                <c:pt idx="1">
                  <c:v>70</c:v>
                </c:pt>
                <c:pt idx="2">
                  <c:v>66</c:v>
                </c:pt>
                <c:pt idx="3">
                  <c:v>60</c:v>
                </c:pt>
                <c:pt idx="4">
                  <c:v>64</c:v>
                </c:pt>
                <c:pt idx="5">
                  <c:v>67</c:v>
                </c:pt>
                <c:pt idx="6">
                  <c:v>72</c:v>
                </c:pt>
                <c:pt idx="7">
                  <c:v>75</c:v>
                </c:pt>
                <c:pt idx="8">
                  <c:v>66</c:v>
                </c:pt>
                <c:pt idx="9">
                  <c:v>65</c:v>
                </c:pt>
              </c:numCache>
            </c:numRef>
          </c:val>
          <c:extLst>
            <c:ext xmlns:c16="http://schemas.microsoft.com/office/drawing/2014/chart" uri="{C3380CC4-5D6E-409C-BE32-E72D297353CC}">
              <c16:uniqueId val="{00000001-F489-400F-A2B8-DB02F94D1B16}"/>
            </c:ext>
          </c:extLst>
        </c:ser>
        <c:ser>
          <c:idx val="2"/>
          <c:order val="2"/>
          <c:tx>
            <c:strRef>
              <c:f>Total!$A$5</c:f>
              <c:strCache>
                <c:ptCount val="1"/>
                <c:pt idx="0">
                  <c:v>Total</c:v>
                </c:pt>
              </c:strCache>
            </c:strRef>
          </c:tx>
          <c:spPr>
            <a:solidFill>
              <a:schemeClr val="accent3"/>
            </a:solidFill>
            <a:ln>
              <a:noFill/>
            </a:ln>
            <a:effectLst/>
          </c:spPr>
          <c:invertIfNegative val="0"/>
          <c:cat>
            <c:numRef>
              <c:f>Total!$B$2:$K$2</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Total!$B$5:$K$5</c:f>
              <c:numCache>
                <c:formatCode>General</c:formatCode>
                <c:ptCount val="10"/>
                <c:pt idx="0">
                  <c:v>350</c:v>
                </c:pt>
                <c:pt idx="1">
                  <c:v>361</c:v>
                </c:pt>
                <c:pt idx="2">
                  <c:v>353</c:v>
                </c:pt>
                <c:pt idx="3">
                  <c:v>339</c:v>
                </c:pt>
                <c:pt idx="4">
                  <c:v>345</c:v>
                </c:pt>
                <c:pt idx="5">
                  <c:v>350</c:v>
                </c:pt>
                <c:pt idx="6">
                  <c:v>347</c:v>
                </c:pt>
                <c:pt idx="7">
                  <c:v>352</c:v>
                </c:pt>
                <c:pt idx="8">
                  <c:v>346</c:v>
                </c:pt>
                <c:pt idx="9">
                  <c:v>316</c:v>
                </c:pt>
              </c:numCache>
            </c:numRef>
          </c:val>
          <c:extLst>
            <c:ext xmlns:c16="http://schemas.microsoft.com/office/drawing/2014/chart" uri="{C3380CC4-5D6E-409C-BE32-E72D297353CC}">
              <c16:uniqueId val="{00000002-F489-400F-A2B8-DB02F94D1B16}"/>
            </c:ext>
          </c:extLst>
        </c:ser>
        <c:dLbls>
          <c:showLegendKey val="0"/>
          <c:showVal val="0"/>
          <c:showCatName val="0"/>
          <c:showSerName val="0"/>
          <c:showPercent val="0"/>
          <c:showBubbleSize val="0"/>
        </c:dLbls>
        <c:gapWidth val="219"/>
        <c:overlap val="-27"/>
        <c:axId val="1898956511"/>
        <c:axId val="1898521839"/>
      </c:barChart>
      <c:catAx>
        <c:axId val="18989565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8521839"/>
        <c:crosses val="autoZero"/>
        <c:auto val="1"/>
        <c:lblAlgn val="ctr"/>
        <c:lblOffset val="100"/>
        <c:noMultiLvlLbl val="0"/>
      </c:catAx>
      <c:valAx>
        <c:axId val="18985218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8956511"/>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'ROHT Exam'!$A$12</c:f>
              <c:strCache>
                <c:ptCount val="1"/>
                <c:pt idx="0">
                  <c:v>ROHT</c:v>
                </c:pt>
              </c:strCache>
            </c:strRef>
          </c:tx>
          <c:spPr>
            <a:solidFill>
              <a:schemeClr val="accent1">
                <a:shade val="76000"/>
              </a:schemeClr>
            </a:solidFill>
            <a:ln>
              <a:noFill/>
            </a:ln>
            <a:effectLst/>
          </c:spPr>
          <c:invertIfNegative val="0"/>
          <c:cat>
            <c:numRef>
              <c:f>'ROHT Exam'!$B$11:$G$11</c:f>
              <c:numCache>
                <c:formatCode>General</c:formatCode>
                <c:ptCount val="6"/>
                <c:pt idx="0">
                  <c:v>2015</c:v>
                </c:pt>
                <c:pt idx="1">
                  <c:v>2016</c:v>
                </c:pt>
                <c:pt idx="2">
                  <c:v>2017</c:v>
                </c:pt>
                <c:pt idx="3">
                  <c:v>2018</c:v>
                </c:pt>
                <c:pt idx="4">
                  <c:v>2019</c:v>
                </c:pt>
                <c:pt idx="5">
                  <c:v>2020</c:v>
                </c:pt>
              </c:numCache>
            </c:numRef>
          </c:cat>
          <c:val>
            <c:numRef>
              <c:f>'ROHT Exam'!$B$12:$G$12</c:f>
              <c:numCache>
                <c:formatCode>General</c:formatCode>
                <c:ptCount val="6"/>
                <c:pt idx="0">
                  <c:v>3</c:v>
                </c:pt>
                <c:pt idx="1">
                  <c:v>10</c:v>
                </c:pt>
                <c:pt idx="2">
                  <c:v>8</c:v>
                </c:pt>
                <c:pt idx="3">
                  <c:v>4</c:v>
                </c:pt>
                <c:pt idx="4">
                  <c:v>4</c:v>
                </c:pt>
                <c:pt idx="5">
                  <c:v>2</c:v>
                </c:pt>
              </c:numCache>
            </c:numRef>
          </c:val>
          <c:extLst>
            <c:ext xmlns:c16="http://schemas.microsoft.com/office/drawing/2014/chart" uri="{C3380CC4-5D6E-409C-BE32-E72D297353CC}">
              <c16:uniqueId val="{00000000-2F58-4EA4-BE3B-7455BF104EEB}"/>
            </c:ext>
          </c:extLst>
        </c:ser>
        <c:ser>
          <c:idx val="1"/>
          <c:order val="1"/>
          <c:tx>
            <c:strRef>
              <c:f>'ROHT Exam'!$A$13</c:f>
              <c:strCache>
                <c:ptCount val="1"/>
                <c:pt idx="0">
                  <c:v>ROH</c:v>
                </c:pt>
              </c:strCache>
            </c:strRef>
          </c:tx>
          <c:spPr>
            <a:solidFill>
              <a:schemeClr val="accent2">
                <a:shade val="76000"/>
              </a:schemeClr>
            </a:solidFill>
            <a:ln>
              <a:noFill/>
            </a:ln>
            <a:effectLst/>
          </c:spPr>
          <c:invertIfNegative val="0"/>
          <c:cat>
            <c:numRef>
              <c:f>'ROHT Exam'!$B$11:$G$11</c:f>
              <c:numCache>
                <c:formatCode>General</c:formatCode>
                <c:ptCount val="6"/>
                <c:pt idx="0">
                  <c:v>2015</c:v>
                </c:pt>
                <c:pt idx="1">
                  <c:v>2016</c:v>
                </c:pt>
                <c:pt idx="2">
                  <c:v>2017</c:v>
                </c:pt>
                <c:pt idx="3">
                  <c:v>2018</c:v>
                </c:pt>
                <c:pt idx="4">
                  <c:v>2019</c:v>
                </c:pt>
                <c:pt idx="5">
                  <c:v>2020</c:v>
                </c:pt>
              </c:numCache>
            </c:numRef>
          </c:cat>
          <c:val>
            <c:numRef>
              <c:f>'ROHT Exam'!$B$13:$G$13</c:f>
              <c:numCache>
                <c:formatCode>General</c:formatCode>
                <c:ptCount val="6"/>
                <c:pt idx="0">
                  <c:v>16</c:v>
                </c:pt>
                <c:pt idx="1">
                  <c:v>18</c:v>
                </c:pt>
                <c:pt idx="2">
                  <c:v>23</c:v>
                </c:pt>
                <c:pt idx="3">
                  <c:v>24</c:v>
                </c:pt>
                <c:pt idx="4">
                  <c:v>25</c:v>
                </c:pt>
                <c:pt idx="5">
                  <c:v>26</c:v>
                </c:pt>
              </c:numCache>
            </c:numRef>
          </c:val>
          <c:extLst>
            <c:ext xmlns:c16="http://schemas.microsoft.com/office/drawing/2014/chart" uri="{C3380CC4-5D6E-409C-BE32-E72D297353CC}">
              <c16:uniqueId val="{00000001-2F58-4EA4-BE3B-7455BF104EEB}"/>
            </c:ext>
          </c:extLst>
        </c:ser>
        <c:ser>
          <c:idx val="2"/>
          <c:order val="2"/>
          <c:tx>
            <c:strRef>
              <c:f>'ROHT Exam'!$A$14</c:f>
              <c:strCache>
                <c:ptCount val="1"/>
                <c:pt idx="0">
                  <c:v>NAR</c:v>
                </c:pt>
              </c:strCache>
            </c:strRef>
          </c:tx>
          <c:spPr>
            <a:solidFill>
              <a:schemeClr val="accent3">
                <a:shade val="76000"/>
              </a:schemeClr>
            </a:solidFill>
            <a:ln>
              <a:noFill/>
            </a:ln>
            <a:effectLst/>
          </c:spPr>
          <c:invertIfNegative val="0"/>
          <c:cat>
            <c:numRef>
              <c:f>'ROHT Exam'!$B$11:$G$11</c:f>
              <c:numCache>
                <c:formatCode>General</c:formatCode>
                <c:ptCount val="6"/>
                <c:pt idx="0">
                  <c:v>2015</c:v>
                </c:pt>
                <c:pt idx="1">
                  <c:v>2016</c:v>
                </c:pt>
                <c:pt idx="2">
                  <c:v>2017</c:v>
                </c:pt>
                <c:pt idx="3">
                  <c:v>2018</c:v>
                </c:pt>
                <c:pt idx="4">
                  <c:v>2019</c:v>
                </c:pt>
                <c:pt idx="5">
                  <c:v>2020</c:v>
                </c:pt>
              </c:numCache>
            </c:numRef>
          </c:cat>
          <c:val>
            <c:numRef>
              <c:f>'ROHT Exam'!$B$14:$G$14</c:f>
              <c:numCache>
                <c:formatCode>General</c:formatCode>
                <c:ptCount val="6"/>
                <c:pt idx="0">
                  <c:v>18</c:v>
                </c:pt>
                <c:pt idx="1">
                  <c:v>16</c:v>
                </c:pt>
                <c:pt idx="2">
                  <c:v>12</c:v>
                </c:pt>
                <c:pt idx="3">
                  <c:v>5</c:v>
                </c:pt>
                <c:pt idx="4">
                  <c:v>2</c:v>
                </c:pt>
                <c:pt idx="5">
                  <c:v>0</c:v>
                </c:pt>
              </c:numCache>
            </c:numRef>
          </c:val>
          <c:extLst>
            <c:ext xmlns:c16="http://schemas.microsoft.com/office/drawing/2014/chart" uri="{C3380CC4-5D6E-409C-BE32-E72D297353CC}">
              <c16:uniqueId val="{00000002-2F58-4EA4-BE3B-7455BF104EEB}"/>
            </c:ext>
          </c:extLst>
        </c:ser>
        <c:ser>
          <c:idx val="3"/>
          <c:order val="3"/>
          <c:tx>
            <c:strRef>
              <c:f>'ROHT Exam'!$A$15</c:f>
              <c:strCache>
                <c:ptCount val="1"/>
                <c:pt idx="0">
                  <c:v>Withdrawals</c:v>
                </c:pt>
              </c:strCache>
            </c:strRef>
          </c:tx>
          <c:spPr>
            <a:solidFill>
              <a:schemeClr val="accent4">
                <a:shade val="76000"/>
              </a:schemeClr>
            </a:solidFill>
            <a:ln>
              <a:noFill/>
            </a:ln>
            <a:effectLst/>
          </c:spPr>
          <c:invertIfNegative val="0"/>
          <c:cat>
            <c:numRef>
              <c:f>'ROHT Exam'!$B$11:$G$11</c:f>
              <c:numCache>
                <c:formatCode>General</c:formatCode>
                <c:ptCount val="6"/>
                <c:pt idx="0">
                  <c:v>2015</c:v>
                </c:pt>
                <c:pt idx="1">
                  <c:v>2016</c:v>
                </c:pt>
                <c:pt idx="2">
                  <c:v>2017</c:v>
                </c:pt>
                <c:pt idx="3">
                  <c:v>2018</c:v>
                </c:pt>
                <c:pt idx="4">
                  <c:v>2019</c:v>
                </c:pt>
                <c:pt idx="5">
                  <c:v>2020</c:v>
                </c:pt>
              </c:numCache>
            </c:numRef>
          </c:cat>
          <c:val>
            <c:numRef>
              <c:f>'ROHT Exam'!$B$15:$G$15</c:f>
              <c:numCache>
                <c:formatCode>General</c:formatCode>
                <c:ptCount val="6"/>
                <c:pt idx="0">
                  <c:v>6</c:v>
                </c:pt>
                <c:pt idx="1">
                  <c:v>5</c:v>
                </c:pt>
                <c:pt idx="2">
                  <c:v>12</c:v>
                </c:pt>
                <c:pt idx="3">
                  <c:v>4</c:v>
                </c:pt>
                <c:pt idx="4">
                  <c:v>2</c:v>
                </c:pt>
                <c:pt idx="5">
                  <c:v>3</c:v>
                </c:pt>
              </c:numCache>
            </c:numRef>
          </c:val>
          <c:extLst>
            <c:ext xmlns:c16="http://schemas.microsoft.com/office/drawing/2014/chart" uri="{C3380CC4-5D6E-409C-BE32-E72D297353CC}">
              <c16:uniqueId val="{00000003-2F58-4EA4-BE3B-7455BF104EEB}"/>
            </c:ext>
          </c:extLst>
        </c:ser>
        <c:ser>
          <c:idx val="4"/>
          <c:order val="4"/>
          <c:tx>
            <c:strRef>
              <c:f>'ROHT Exam'!$A$16</c:f>
              <c:strCache>
                <c:ptCount val="1"/>
                <c:pt idx="0">
                  <c:v>Totals</c:v>
                </c:pt>
              </c:strCache>
            </c:strRef>
          </c:tx>
          <c:spPr>
            <a:solidFill>
              <a:schemeClr val="accent5">
                <a:shade val="76000"/>
              </a:schemeClr>
            </a:solidFill>
            <a:ln>
              <a:noFill/>
            </a:ln>
            <a:effectLst/>
          </c:spPr>
          <c:invertIfNegative val="0"/>
          <c:cat>
            <c:numRef>
              <c:f>'ROHT Exam'!$B$11:$G$11</c:f>
              <c:numCache>
                <c:formatCode>General</c:formatCode>
                <c:ptCount val="6"/>
                <c:pt idx="0">
                  <c:v>2015</c:v>
                </c:pt>
                <c:pt idx="1">
                  <c:v>2016</c:v>
                </c:pt>
                <c:pt idx="2">
                  <c:v>2017</c:v>
                </c:pt>
                <c:pt idx="3">
                  <c:v>2018</c:v>
                </c:pt>
                <c:pt idx="4">
                  <c:v>2019</c:v>
                </c:pt>
                <c:pt idx="5">
                  <c:v>2020</c:v>
                </c:pt>
              </c:numCache>
            </c:numRef>
          </c:cat>
          <c:val>
            <c:numRef>
              <c:f>'ROHT Exam'!$B$16:$G$16</c:f>
              <c:numCache>
                <c:formatCode>General</c:formatCode>
                <c:ptCount val="6"/>
                <c:pt idx="0">
                  <c:v>31</c:v>
                </c:pt>
                <c:pt idx="1">
                  <c:v>39</c:v>
                </c:pt>
                <c:pt idx="2">
                  <c:v>31</c:v>
                </c:pt>
                <c:pt idx="3">
                  <c:v>29</c:v>
                </c:pt>
                <c:pt idx="4">
                  <c:v>29</c:v>
                </c:pt>
                <c:pt idx="5">
                  <c:v>25</c:v>
                </c:pt>
              </c:numCache>
            </c:numRef>
          </c:val>
          <c:extLst>
            <c:ext xmlns:c16="http://schemas.microsoft.com/office/drawing/2014/chart" uri="{C3380CC4-5D6E-409C-BE32-E72D297353CC}">
              <c16:uniqueId val="{00000004-2F58-4EA4-BE3B-7455BF104EEB}"/>
            </c:ext>
          </c:extLst>
        </c:ser>
        <c:ser>
          <c:idx val="5"/>
          <c:order val="5"/>
          <c:tx>
            <c:strRef>
              <c:f>'ROHT Exam'!$A$17</c:f>
              <c:strCache>
                <c:ptCount val="1"/>
                <c:pt idx="0">
                  <c:v>Pass</c:v>
                </c:pt>
              </c:strCache>
            </c:strRef>
          </c:tx>
          <c:spPr>
            <a:solidFill>
              <a:schemeClr val="accent6">
                <a:shade val="76000"/>
              </a:schemeClr>
            </a:solidFill>
            <a:ln>
              <a:noFill/>
            </a:ln>
            <a:effectLst/>
          </c:spPr>
          <c:invertIfNegative val="0"/>
          <c:cat>
            <c:numRef>
              <c:f>'ROHT Exam'!$B$11:$G$11</c:f>
              <c:numCache>
                <c:formatCode>General</c:formatCode>
                <c:ptCount val="6"/>
                <c:pt idx="0">
                  <c:v>2015</c:v>
                </c:pt>
                <c:pt idx="1">
                  <c:v>2016</c:v>
                </c:pt>
                <c:pt idx="2">
                  <c:v>2017</c:v>
                </c:pt>
                <c:pt idx="3">
                  <c:v>2018</c:v>
                </c:pt>
                <c:pt idx="4">
                  <c:v>2019</c:v>
                </c:pt>
                <c:pt idx="5">
                  <c:v>2020</c:v>
                </c:pt>
              </c:numCache>
            </c:numRef>
          </c:cat>
          <c:val>
            <c:numRef>
              <c:f>'ROHT Exam'!$B$17:$G$17</c:f>
              <c:numCache>
                <c:formatCode>General</c:formatCode>
                <c:ptCount val="6"/>
                <c:pt idx="0">
                  <c:v>15</c:v>
                </c:pt>
                <c:pt idx="1">
                  <c:v>21</c:v>
                </c:pt>
                <c:pt idx="2">
                  <c:v>15</c:v>
                </c:pt>
                <c:pt idx="3">
                  <c:v>15</c:v>
                </c:pt>
                <c:pt idx="4">
                  <c:v>7</c:v>
                </c:pt>
              </c:numCache>
            </c:numRef>
          </c:val>
          <c:extLst>
            <c:ext xmlns:c16="http://schemas.microsoft.com/office/drawing/2014/chart" uri="{C3380CC4-5D6E-409C-BE32-E72D297353CC}">
              <c16:uniqueId val="{00000005-2F58-4EA4-BE3B-7455BF104EEB}"/>
            </c:ext>
          </c:extLst>
        </c:ser>
        <c:dLbls>
          <c:showLegendKey val="0"/>
          <c:showVal val="0"/>
          <c:showCatName val="0"/>
          <c:showSerName val="0"/>
          <c:showPercent val="0"/>
          <c:showBubbleSize val="0"/>
        </c:dLbls>
        <c:gapWidth val="219"/>
        <c:overlap val="-27"/>
        <c:axId val="1348003663"/>
        <c:axId val="1932858431"/>
      </c:barChart>
      <c:catAx>
        <c:axId val="1348003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2858431"/>
        <c:crosses val="autoZero"/>
        <c:auto val="1"/>
        <c:lblAlgn val="ctr"/>
        <c:lblOffset val="100"/>
        <c:noMultiLvlLbl val="0"/>
      </c:catAx>
      <c:valAx>
        <c:axId val="19328584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80036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7.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7.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9875B4-57AA-4F55-9A2B-2AABCF00F2BC}" type="doc">
      <dgm:prSet loTypeId="urn:microsoft.com/office/officeart/2005/8/layout/hierarchy1" loCatId="hierarchy" qsTypeId="urn:microsoft.com/office/officeart/2005/8/quickstyle/simple2" qsCatId="simple" csTypeId="urn:microsoft.com/office/officeart/2005/8/colors/colorful2" csCatId="colorful" phldr="1"/>
      <dgm:spPr/>
      <dgm:t>
        <a:bodyPr/>
        <a:lstStyle/>
        <a:p>
          <a:endParaRPr lang="en-US"/>
        </a:p>
      </dgm:t>
    </dgm:pt>
    <dgm:pt modelId="{F64341C8-D37D-417D-A19A-51C281925201}">
      <dgm:prSet/>
      <dgm:spPr/>
      <dgm:t>
        <a:bodyPr/>
        <a:lstStyle/>
        <a:p>
          <a:r>
            <a:rPr lang="en-US" dirty="0"/>
            <a:t>Motion to approve the Agenda</a:t>
          </a:r>
        </a:p>
      </dgm:t>
    </dgm:pt>
    <dgm:pt modelId="{BFD63066-DF23-4240-AF8D-097859D3C461}" type="parTrans" cxnId="{3274F4A0-CBE1-4F26-8F3B-CF2ED704B9BF}">
      <dgm:prSet/>
      <dgm:spPr/>
      <dgm:t>
        <a:bodyPr/>
        <a:lstStyle/>
        <a:p>
          <a:endParaRPr lang="en-US"/>
        </a:p>
      </dgm:t>
    </dgm:pt>
    <dgm:pt modelId="{2834234C-4FE8-4C6F-A37B-2DA491FB9F63}" type="sibTrans" cxnId="{3274F4A0-CBE1-4F26-8F3B-CF2ED704B9BF}">
      <dgm:prSet/>
      <dgm:spPr/>
      <dgm:t>
        <a:bodyPr/>
        <a:lstStyle/>
        <a:p>
          <a:endParaRPr lang="en-US"/>
        </a:p>
      </dgm:t>
    </dgm:pt>
    <dgm:pt modelId="{700D2DCD-AFA2-4781-A350-5EEC17D07067}">
      <dgm:prSet/>
      <dgm:spPr/>
      <dgm:t>
        <a:bodyPr/>
        <a:lstStyle/>
        <a:p>
          <a:pPr algn="ctr"/>
          <a:r>
            <a:rPr lang="en-US" dirty="0"/>
            <a:t>Second to approve the Agenda</a:t>
          </a:r>
        </a:p>
      </dgm:t>
    </dgm:pt>
    <dgm:pt modelId="{F8B9F21E-05D9-47DE-AEE0-67743CAAB711}" type="parTrans" cxnId="{8F256917-51F1-4115-B24F-03FA85AA365E}">
      <dgm:prSet/>
      <dgm:spPr/>
      <dgm:t>
        <a:bodyPr/>
        <a:lstStyle/>
        <a:p>
          <a:endParaRPr lang="en-US"/>
        </a:p>
      </dgm:t>
    </dgm:pt>
    <dgm:pt modelId="{FCEE3438-C43F-4C49-B783-52849218033F}" type="sibTrans" cxnId="{8F256917-51F1-4115-B24F-03FA85AA365E}">
      <dgm:prSet/>
      <dgm:spPr/>
      <dgm:t>
        <a:bodyPr/>
        <a:lstStyle/>
        <a:p>
          <a:endParaRPr lang="en-US"/>
        </a:p>
      </dgm:t>
    </dgm:pt>
    <dgm:pt modelId="{31ABABEA-2462-4DCD-9A2B-3C31D2266031}" type="pres">
      <dgm:prSet presAssocID="{979875B4-57AA-4F55-9A2B-2AABCF00F2BC}" presName="hierChild1" presStyleCnt="0">
        <dgm:presLayoutVars>
          <dgm:chPref val="1"/>
          <dgm:dir/>
          <dgm:animOne val="branch"/>
          <dgm:animLvl val="lvl"/>
          <dgm:resizeHandles/>
        </dgm:presLayoutVars>
      </dgm:prSet>
      <dgm:spPr/>
    </dgm:pt>
    <dgm:pt modelId="{664BBA9E-E56B-40E0-9921-BC5F16587243}" type="pres">
      <dgm:prSet presAssocID="{F64341C8-D37D-417D-A19A-51C281925201}" presName="hierRoot1" presStyleCnt="0"/>
      <dgm:spPr/>
    </dgm:pt>
    <dgm:pt modelId="{26B64DBE-0DC0-47A8-B167-8ABF377674A3}" type="pres">
      <dgm:prSet presAssocID="{F64341C8-D37D-417D-A19A-51C281925201}" presName="composite" presStyleCnt="0"/>
      <dgm:spPr/>
    </dgm:pt>
    <dgm:pt modelId="{BC1F646A-DB14-43BD-9216-C5CD6C82ECC9}" type="pres">
      <dgm:prSet presAssocID="{F64341C8-D37D-417D-A19A-51C281925201}" presName="background" presStyleLbl="node0" presStyleIdx="0" presStyleCnt="2"/>
      <dgm:spPr/>
    </dgm:pt>
    <dgm:pt modelId="{81BEB9C5-CBA2-450E-8C04-804BB63C5992}" type="pres">
      <dgm:prSet presAssocID="{F64341C8-D37D-417D-A19A-51C281925201}" presName="text" presStyleLbl="fgAcc0" presStyleIdx="0" presStyleCnt="2">
        <dgm:presLayoutVars>
          <dgm:chPref val="3"/>
        </dgm:presLayoutVars>
      </dgm:prSet>
      <dgm:spPr/>
    </dgm:pt>
    <dgm:pt modelId="{BA05AAD8-7629-4D25-B012-4D8883D5BA32}" type="pres">
      <dgm:prSet presAssocID="{F64341C8-D37D-417D-A19A-51C281925201}" presName="hierChild2" presStyleCnt="0"/>
      <dgm:spPr/>
    </dgm:pt>
    <dgm:pt modelId="{22A9E59F-32B4-43C3-B609-F323D3CCB6CA}" type="pres">
      <dgm:prSet presAssocID="{700D2DCD-AFA2-4781-A350-5EEC17D07067}" presName="hierRoot1" presStyleCnt="0"/>
      <dgm:spPr/>
    </dgm:pt>
    <dgm:pt modelId="{B9194E5F-1061-49FF-804E-151DBC4E0F91}" type="pres">
      <dgm:prSet presAssocID="{700D2DCD-AFA2-4781-A350-5EEC17D07067}" presName="composite" presStyleCnt="0"/>
      <dgm:spPr/>
    </dgm:pt>
    <dgm:pt modelId="{D56775A2-5839-451E-A58F-6086E72588F5}" type="pres">
      <dgm:prSet presAssocID="{700D2DCD-AFA2-4781-A350-5EEC17D07067}" presName="background" presStyleLbl="node0" presStyleIdx="1" presStyleCnt="2"/>
      <dgm:spPr/>
    </dgm:pt>
    <dgm:pt modelId="{F2CD452E-5D91-47D5-BE5D-0F4E68D261E0}" type="pres">
      <dgm:prSet presAssocID="{700D2DCD-AFA2-4781-A350-5EEC17D07067}" presName="text" presStyleLbl="fgAcc0" presStyleIdx="1" presStyleCnt="2">
        <dgm:presLayoutVars>
          <dgm:chPref val="3"/>
        </dgm:presLayoutVars>
      </dgm:prSet>
      <dgm:spPr/>
    </dgm:pt>
    <dgm:pt modelId="{D83AAE3B-1F14-4ADB-AB8F-CB86E9A87023}" type="pres">
      <dgm:prSet presAssocID="{700D2DCD-AFA2-4781-A350-5EEC17D07067}" presName="hierChild2" presStyleCnt="0"/>
      <dgm:spPr/>
    </dgm:pt>
  </dgm:ptLst>
  <dgm:cxnLst>
    <dgm:cxn modelId="{8F256917-51F1-4115-B24F-03FA85AA365E}" srcId="{979875B4-57AA-4F55-9A2B-2AABCF00F2BC}" destId="{700D2DCD-AFA2-4781-A350-5EEC17D07067}" srcOrd="1" destOrd="0" parTransId="{F8B9F21E-05D9-47DE-AEE0-67743CAAB711}" sibTransId="{FCEE3438-C43F-4C49-B783-52849218033F}"/>
    <dgm:cxn modelId="{0A475D65-7AD6-44A6-9E4E-125773E4B30D}" type="presOf" srcId="{700D2DCD-AFA2-4781-A350-5EEC17D07067}" destId="{F2CD452E-5D91-47D5-BE5D-0F4E68D261E0}" srcOrd="0" destOrd="0" presId="urn:microsoft.com/office/officeart/2005/8/layout/hierarchy1"/>
    <dgm:cxn modelId="{117F2C9B-0749-4580-8E7F-A0013B2A1DBB}" type="presOf" srcId="{979875B4-57AA-4F55-9A2B-2AABCF00F2BC}" destId="{31ABABEA-2462-4DCD-9A2B-3C31D2266031}" srcOrd="0" destOrd="0" presId="urn:microsoft.com/office/officeart/2005/8/layout/hierarchy1"/>
    <dgm:cxn modelId="{3274F4A0-CBE1-4F26-8F3B-CF2ED704B9BF}" srcId="{979875B4-57AA-4F55-9A2B-2AABCF00F2BC}" destId="{F64341C8-D37D-417D-A19A-51C281925201}" srcOrd="0" destOrd="0" parTransId="{BFD63066-DF23-4240-AF8D-097859D3C461}" sibTransId="{2834234C-4FE8-4C6F-A37B-2DA491FB9F63}"/>
    <dgm:cxn modelId="{EBA13AF9-3F0B-4ABB-A5F5-838D8A100E5A}" type="presOf" srcId="{F64341C8-D37D-417D-A19A-51C281925201}" destId="{81BEB9C5-CBA2-450E-8C04-804BB63C5992}" srcOrd="0" destOrd="0" presId="urn:microsoft.com/office/officeart/2005/8/layout/hierarchy1"/>
    <dgm:cxn modelId="{52B88C7A-6FEA-4289-B244-8983D625BBBA}" type="presParOf" srcId="{31ABABEA-2462-4DCD-9A2B-3C31D2266031}" destId="{664BBA9E-E56B-40E0-9921-BC5F16587243}" srcOrd="0" destOrd="0" presId="urn:microsoft.com/office/officeart/2005/8/layout/hierarchy1"/>
    <dgm:cxn modelId="{093BCF95-256E-489D-9B3E-B9EAF73E5173}" type="presParOf" srcId="{664BBA9E-E56B-40E0-9921-BC5F16587243}" destId="{26B64DBE-0DC0-47A8-B167-8ABF377674A3}" srcOrd="0" destOrd="0" presId="urn:microsoft.com/office/officeart/2005/8/layout/hierarchy1"/>
    <dgm:cxn modelId="{8F782683-773F-4617-AAF9-C7B9F57FD6A7}" type="presParOf" srcId="{26B64DBE-0DC0-47A8-B167-8ABF377674A3}" destId="{BC1F646A-DB14-43BD-9216-C5CD6C82ECC9}" srcOrd="0" destOrd="0" presId="urn:microsoft.com/office/officeart/2005/8/layout/hierarchy1"/>
    <dgm:cxn modelId="{6BCCB9B3-0710-4704-ABAD-6AD12944A110}" type="presParOf" srcId="{26B64DBE-0DC0-47A8-B167-8ABF377674A3}" destId="{81BEB9C5-CBA2-450E-8C04-804BB63C5992}" srcOrd="1" destOrd="0" presId="urn:microsoft.com/office/officeart/2005/8/layout/hierarchy1"/>
    <dgm:cxn modelId="{AE311AA7-4AFA-49DC-BE7A-B71BC19FAD36}" type="presParOf" srcId="{664BBA9E-E56B-40E0-9921-BC5F16587243}" destId="{BA05AAD8-7629-4D25-B012-4D8883D5BA32}" srcOrd="1" destOrd="0" presId="urn:microsoft.com/office/officeart/2005/8/layout/hierarchy1"/>
    <dgm:cxn modelId="{458DAC5F-8EBA-4236-B011-CFED5A62B892}" type="presParOf" srcId="{31ABABEA-2462-4DCD-9A2B-3C31D2266031}" destId="{22A9E59F-32B4-43C3-B609-F323D3CCB6CA}" srcOrd="1" destOrd="0" presId="urn:microsoft.com/office/officeart/2005/8/layout/hierarchy1"/>
    <dgm:cxn modelId="{C432FC15-C0B1-48F9-841F-015C1AFBE061}" type="presParOf" srcId="{22A9E59F-32B4-43C3-B609-F323D3CCB6CA}" destId="{B9194E5F-1061-49FF-804E-151DBC4E0F91}" srcOrd="0" destOrd="0" presId="urn:microsoft.com/office/officeart/2005/8/layout/hierarchy1"/>
    <dgm:cxn modelId="{2853A4F4-740A-4ED9-8970-4FE9671DD8FA}" type="presParOf" srcId="{B9194E5F-1061-49FF-804E-151DBC4E0F91}" destId="{D56775A2-5839-451E-A58F-6086E72588F5}" srcOrd="0" destOrd="0" presId="urn:microsoft.com/office/officeart/2005/8/layout/hierarchy1"/>
    <dgm:cxn modelId="{FA860B39-1945-496E-B047-A7B7E650CDAF}" type="presParOf" srcId="{B9194E5F-1061-49FF-804E-151DBC4E0F91}" destId="{F2CD452E-5D91-47D5-BE5D-0F4E68D261E0}" srcOrd="1" destOrd="0" presId="urn:microsoft.com/office/officeart/2005/8/layout/hierarchy1"/>
    <dgm:cxn modelId="{46DD216B-D34C-4973-9BC1-E293EB178A54}" type="presParOf" srcId="{22A9E59F-32B4-43C3-B609-F323D3CCB6CA}" destId="{D83AAE3B-1F14-4ADB-AB8F-CB86E9A8702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9875B4-57AA-4F55-9A2B-2AABCF00F2BC}" type="doc">
      <dgm:prSet loTypeId="urn:microsoft.com/office/officeart/2005/8/layout/hierarchy1" loCatId="hierarchy" qsTypeId="urn:microsoft.com/office/officeart/2005/8/quickstyle/simple2" qsCatId="simple" csTypeId="urn:microsoft.com/office/officeart/2005/8/colors/colorful2" csCatId="colorful" phldr="1"/>
      <dgm:spPr/>
      <dgm:t>
        <a:bodyPr/>
        <a:lstStyle/>
        <a:p>
          <a:endParaRPr lang="en-US"/>
        </a:p>
      </dgm:t>
    </dgm:pt>
    <dgm:pt modelId="{F64341C8-D37D-417D-A19A-51C281925201}">
      <dgm:prSet/>
      <dgm:spPr/>
      <dgm:t>
        <a:bodyPr/>
        <a:lstStyle/>
        <a:p>
          <a:r>
            <a:rPr lang="en-US" dirty="0"/>
            <a:t>Motion to approve the 2019 minutes</a:t>
          </a:r>
        </a:p>
      </dgm:t>
    </dgm:pt>
    <dgm:pt modelId="{BFD63066-DF23-4240-AF8D-097859D3C461}" type="parTrans" cxnId="{3274F4A0-CBE1-4F26-8F3B-CF2ED704B9BF}">
      <dgm:prSet/>
      <dgm:spPr/>
      <dgm:t>
        <a:bodyPr/>
        <a:lstStyle/>
        <a:p>
          <a:endParaRPr lang="en-US"/>
        </a:p>
      </dgm:t>
    </dgm:pt>
    <dgm:pt modelId="{2834234C-4FE8-4C6F-A37B-2DA491FB9F63}" type="sibTrans" cxnId="{3274F4A0-CBE1-4F26-8F3B-CF2ED704B9BF}">
      <dgm:prSet/>
      <dgm:spPr/>
      <dgm:t>
        <a:bodyPr/>
        <a:lstStyle/>
        <a:p>
          <a:endParaRPr lang="en-US"/>
        </a:p>
      </dgm:t>
    </dgm:pt>
    <dgm:pt modelId="{700D2DCD-AFA2-4781-A350-5EEC17D07067}">
      <dgm:prSet/>
      <dgm:spPr/>
      <dgm:t>
        <a:bodyPr/>
        <a:lstStyle/>
        <a:p>
          <a:pPr algn="ctr"/>
          <a:r>
            <a:rPr lang="en-US" dirty="0"/>
            <a:t>Second to approve the 2019 minutes</a:t>
          </a:r>
        </a:p>
      </dgm:t>
    </dgm:pt>
    <dgm:pt modelId="{F8B9F21E-05D9-47DE-AEE0-67743CAAB711}" type="parTrans" cxnId="{8F256917-51F1-4115-B24F-03FA85AA365E}">
      <dgm:prSet/>
      <dgm:spPr/>
      <dgm:t>
        <a:bodyPr/>
        <a:lstStyle/>
        <a:p>
          <a:endParaRPr lang="en-US"/>
        </a:p>
      </dgm:t>
    </dgm:pt>
    <dgm:pt modelId="{FCEE3438-C43F-4C49-B783-52849218033F}" type="sibTrans" cxnId="{8F256917-51F1-4115-B24F-03FA85AA365E}">
      <dgm:prSet/>
      <dgm:spPr/>
      <dgm:t>
        <a:bodyPr/>
        <a:lstStyle/>
        <a:p>
          <a:endParaRPr lang="en-US"/>
        </a:p>
      </dgm:t>
    </dgm:pt>
    <dgm:pt modelId="{31ABABEA-2462-4DCD-9A2B-3C31D2266031}" type="pres">
      <dgm:prSet presAssocID="{979875B4-57AA-4F55-9A2B-2AABCF00F2BC}" presName="hierChild1" presStyleCnt="0">
        <dgm:presLayoutVars>
          <dgm:chPref val="1"/>
          <dgm:dir/>
          <dgm:animOne val="branch"/>
          <dgm:animLvl val="lvl"/>
          <dgm:resizeHandles/>
        </dgm:presLayoutVars>
      </dgm:prSet>
      <dgm:spPr/>
    </dgm:pt>
    <dgm:pt modelId="{664BBA9E-E56B-40E0-9921-BC5F16587243}" type="pres">
      <dgm:prSet presAssocID="{F64341C8-D37D-417D-A19A-51C281925201}" presName="hierRoot1" presStyleCnt="0"/>
      <dgm:spPr/>
    </dgm:pt>
    <dgm:pt modelId="{26B64DBE-0DC0-47A8-B167-8ABF377674A3}" type="pres">
      <dgm:prSet presAssocID="{F64341C8-D37D-417D-A19A-51C281925201}" presName="composite" presStyleCnt="0"/>
      <dgm:spPr/>
    </dgm:pt>
    <dgm:pt modelId="{BC1F646A-DB14-43BD-9216-C5CD6C82ECC9}" type="pres">
      <dgm:prSet presAssocID="{F64341C8-D37D-417D-A19A-51C281925201}" presName="background" presStyleLbl="node0" presStyleIdx="0" presStyleCnt="2"/>
      <dgm:spPr/>
    </dgm:pt>
    <dgm:pt modelId="{81BEB9C5-CBA2-450E-8C04-804BB63C5992}" type="pres">
      <dgm:prSet presAssocID="{F64341C8-D37D-417D-A19A-51C281925201}" presName="text" presStyleLbl="fgAcc0" presStyleIdx="0" presStyleCnt="2">
        <dgm:presLayoutVars>
          <dgm:chPref val="3"/>
        </dgm:presLayoutVars>
      </dgm:prSet>
      <dgm:spPr/>
    </dgm:pt>
    <dgm:pt modelId="{BA05AAD8-7629-4D25-B012-4D8883D5BA32}" type="pres">
      <dgm:prSet presAssocID="{F64341C8-D37D-417D-A19A-51C281925201}" presName="hierChild2" presStyleCnt="0"/>
      <dgm:spPr/>
    </dgm:pt>
    <dgm:pt modelId="{22A9E59F-32B4-43C3-B609-F323D3CCB6CA}" type="pres">
      <dgm:prSet presAssocID="{700D2DCD-AFA2-4781-A350-5EEC17D07067}" presName="hierRoot1" presStyleCnt="0"/>
      <dgm:spPr/>
    </dgm:pt>
    <dgm:pt modelId="{B9194E5F-1061-49FF-804E-151DBC4E0F91}" type="pres">
      <dgm:prSet presAssocID="{700D2DCD-AFA2-4781-A350-5EEC17D07067}" presName="composite" presStyleCnt="0"/>
      <dgm:spPr/>
    </dgm:pt>
    <dgm:pt modelId="{D56775A2-5839-451E-A58F-6086E72588F5}" type="pres">
      <dgm:prSet presAssocID="{700D2DCD-AFA2-4781-A350-5EEC17D07067}" presName="background" presStyleLbl="node0" presStyleIdx="1" presStyleCnt="2"/>
      <dgm:spPr/>
    </dgm:pt>
    <dgm:pt modelId="{F2CD452E-5D91-47D5-BE5D-0F4E68D261E0}" type="pres">
      <dgm:prSet presAssocID="{700D2DCD-AFA2-4781-A350-5EEC17D07067}" presName="text" presStyleLbl="fgAcc0" presStyleIdx="1" presStyleCnt="2">
        <dgm:presLayoutVars>
          <dgm:chPref val="3"/>
        </dgm:presLayoutVars>
      </dgm:prSet>
      <dgm:spPr/>
    </dgm:pt>
    <dgm:pt modelId="{D83AAE3B-1F14-4ADB-AB8F-CB86E9A87023}" type="pres">
      <dgm:prSet presAssocID="{700D2DCD-AFA2-4781-A350-5EEC17D07067}" presName="hierChild2" presStyleCnt="0"/>
      <dgm:spPr/>
    </dgm:pt>
  </dgm:ptLst>
  <dgm:cxnLst>
    <dgm:cxn modelId="{8F256917-51F1-4115-B24F-03FA85AA365E}" srcId="{979875B4-57AA-4F55-9A2B-2AABCF00F2BC}" destId="{700D2DCD-AFA2-4781-A350-5EEC17D07067}" srcOrd="1" destOrd="0" parTransId="{F8B9F21E-05D9-47DE-AEE0-67743CAAB711}" sibTransId="{FCEE3438-C43F-4C49-B783-52849218033F}"/>
    <dgm:cxn modelId="{0A475D65-7AD6-44A6-9E4E-125773E4B30D}" type="presOf" srcId="{700D2DCD-AFA2-4781-A350-5EEC17D07067}" destId="{F2CD452E-5D91-47D5-BE5D-0F4E68D261E0}" srcOrd="0" destOrd="0" presId="urn:microsoft.com/office/officeart/2005/8/layout/hierarchy1"/>
    <dgm:cxn modelId="{117F2C9B-0749-4580-8E7F-A0013B2A1DBB}" type="presOf" srcId="{979875B4-57AA-4F55-9A2B-2AABCF00F2BC}" destId="{31ABABEA-2462-4DCD-9A2B-3C31D2266031}" srcOrd="0" destOrd="0" presId="urn:microsoft.com/office/officeart/2005/8/layout/hierarchy1"/>
    <dgm:cxn modelId="{3274F4A0-CBE1-4F26-8F3B-CF2ED704B9BF}" srcId="{979875B4-57AA-4F55-9A2B-2AABCF00F2BC}" destId="{F64341C8-D37D-417D-A19A-51C281925201}" srcOrd="0" destOrd="0" parTransId="{BFD63066-DF23-4240-AF8D-097859D3C461}" sibTransId="{2834234C-4FE8-4C6F-A37B-2DA491FB9F63}"/>
    <dgm:cxn modelId="{EBA13AF9-3F0B-4ABB-A5F5-838D8A100E5A}" type="presOf" srcId="{F64341C8-D37D-417D-A19A-51C281925201}" destId="{81BEB9C5-CBA2-450E-8C04-804BB63C5992}" srcOrd="0" destOrd="0" presId="urn:microsoft.com/office/officeart/2005/8/layout/hierarchy1"/>
    <dgm:cxn modelId="{52B88C7A-6FEA-4289-B244-8983D625BBBA}" type="presParOf" srcId="{31ABABEA-2462-4DCD-9A2B-3C31D2266031}" destId="{664BBA9E-E56B-40E0-9921-BC5F16587243}" srcOrd="0" destOrd="0" presId="urn:microsoft.com/office/officeart/2005/8/layout/hierarchy1"/>
    <dgm:cxn modelId="{093BCF95-256E-489D-9B3E-B9EAF73E5173}" type="presParOf" srcId="{664BBA9E-E56B-40E0-9921-BC5F16587243}" destId="{26B64DBE-0DC0-47A8-B167-8ABF377674A3}" srcOrd="0" destOrd="0" presId="urn:microsoft.com/office/officeart/2005/8/layout/hierarchy1"/>
    <dgm:cxn modelId="{8F782683-773F-4617-AAF9-C7B9F57FD6A7}" type="presParOf" srcId="{26B64DBE-0DC0-47A8-B167-8ABF377674A3}" destId="{BC1F646A-DB14-43BD-9216-C5CD6C82ECC9}" srcOrd="0" destOrd="0" presId="urn:microsoft.com/office/officeart/2005/8/layout/hierarchy1"/>
    <dgm:cxn modelId="{6BCCB9B3-0710-4704-ABAD-6AD12944A110}" type="presParOf" srcId="{26B64DBE-0DC0-47A8-B167-8ABF377674A3}" destId="{81BEB9C5-CBA2-450E-8C04-804BB63C5992}" srcOrd="1" destOrd="0" presId="urn:microsoft.com/office/officeart/2005/8/layout/hierarchy1"/>
    <dgm:cxn modelId="{AE311AA7-4AFA-49DC-BE7A-B71BC19FAD36}" type="presParOf" srcId="{664BBA9E-E56B-40E0-9921-BC5F16587243}" destId="{BA05AAD8-7629-4D25-B012-4D8883D5BA32}" srcOrd="1" destOrd="0" presId="urn:microsoft.com/office/officeart/2005/8/layout/hierarchy1"/>
    <dgm:cxn modelId="{458DAC5F-8EBA-4236-B011-CFED5A62B892}" type="presParOf" srcId="{31ABABEA-2462-4DCD-9A2B-3C31D2266031}" destId="{22A9E59F-32B4-43C3-B609-F323D3CCB6CA}" srcOrd="1" destOrd="0" presId="urn:microsoft.com/office/officeart/2005/8/layout/hierarchy1"/>
    <dgm:cxn modelId="{C432FC15-C0B1-48F9-841F-015C1AFBE061}" type="presParOf" srcId="{22A9E59F-32B4-43C3-B609-F323D3CCB6CA}" destId="{B9194E5F-1061-49FF-804E-151DBC4E0F91}" srcOrd="0" destOrd="0" presId="urn:microsoft.com/office/officeart/2005/8/layout/hierarchy1"/>
    <dgm:cxn modelId="{2853A4F4-740A-4ED9-8970-4FE9671DD8FA}" type="presParOf" srcId="{B9194E5F-1061-49FF-804E-151DBC4E0F91}" destId="{D56775A2-5839-451E-A58F-6086E72588F5}" srcOrd="0" destOrd="0" presId="urn:microsoft.com/office/officeart/2005/8/layout/hierarchy1"/>
    <dgm:cxn modelId="{FA860B39-1945-496E-B047-A7B7E650CDAF}" type="presParOf" srcId="{B9194E5F-1061-49FF-804E-151DBC4E0F91}" destId="{F2CD452E-5D91-47D5-BE5D-0F4E68D261E0}" srcOrd="1" destOrd="0" presId="urn:microsoft.com/office/officeart/2005/8/layout/hierarchy1"/>
    <dgm:cxn modelId="{46DD216B-D34C-4973-9BC1-E293EB178A54}" type="presParOf" srcId="{22A9E59F-32B4-43C3-B609-F323D3CCB6CA}" destId="{D83AAE3B-1F14-4ADB-AB8F-CB86E9A8702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B2697A-AD36-4C0D-A9D2-10199443DEA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6ED1431-8C3F-4402-94DC-D881795F95ED}">
      <dgm:prSet/>
      <dgm:spPr/>
      <dgm:t>
        <a:bodyPr/>
        <a:lstStyle/>
        <a:p>
          <a:r>
            <a:rPr lang="en-US"/>
            <a:t>Update manual</a:t>
          </a:r>
        </a:p>
      </dgm:t>
    </dgm:pt>
    <dgm:pt modelId="{B22647AA-08CD-4A2B-A991-93318894DD5F}" type="parTrans" cxnId="{EC730635-6CDF-4108-8CE3-F5EF8D4A46CD}">
      <dgm:prSet/>
      <dgm:spPr/>
      <dgm:t>
        <a:bodyPr/>
        <a:lstStyle/>
        <a:p>
          <a:endParaRPr lang="en-US"/>
        </a:p>
      </dgm:t>
    </dgm:pt>
    <dgm:pt modelId="{79A1FE9B-94EF-464D-8BD4-8582C116C8FE}" type="sibTrans" cxnId="{EC730635-6CDF-4108-8CE3-F5EF8D4A46CD}">
      <dgm:prSet/>
      <dgm:spPr/>
      <dgm:t>
        <a:bodyPr/>
        <a:lstStyle/>
        <a:p>
          <a:endParaRPr lang="en-US"/>
        </a:p>
      </dgm:t>
    </dgm:pt>
    <dgm:pt modelId="{FC227FF6-AA67-4F3F-BCF2-1E8A0F54D824}">
      <dgm:prSet/>
      <dgm:spPr/>
      <dgm:t>
        <a:bodyPr/>
        <a:lstStyle/>
        <a:p>
          <a:r>
            <a:rPr lang="en-US"/>
            <a:t>Bilingual policy</a:t>
          </a:r>
        </a:p>
      </dgm:t>
    </dgm:pt>
    <dgm:pt modelId="{D65C1EA2-E1F8-408D-93CA-7E61457580B7}" type="parTrans" cxnId="{4365702A-C834-4C60-8AAD-A763275E033F}">
      <dgm:prSet/>
      <dgm:spPr/>
      <dgm:t>
        <a:bodyPr/>
        <a:lstStyle/>
        <a:p>
          <a:endParaRPr lang="en-US"/>
        </a:p>
      </dgm:t>
    </dgm:pt>
    <dgm:pt modelId="{633011C9-FC4B-467C-9A0F-B82A1FA90D19}" type="sibTrans" cxnId="{4365702A-C834-4C60-8AAD-A763275E033F}">
      <dgm:prSet/>
      <dgm:spPr/>
      <dgm:t>
        <a:bodyPr/>
        <a:lstStyle/>
        <a:p>
          <a:endParaRPr lang="en-US"/>
        </a:p>
      </dgm:t>
    </dgm:pt>
    <dgm:pt modelId="{44561C66-DD84-4BAE-9FD9-7F16BD951C1D}">
      <dgm:prSet/>
      <dgm:spPr/>
      <dgm:t>
        <a:bodyPr/>
        <a:lstStyle/>
        <a:p>
          <a:r>
            <a:rPr lang="en-US"/>
            <a:t>Retirement policy</a:t>
          </a:r>
        </a:p>
      </dgm:t>
    </dgm:pt>
    <dgm:pt modelId="{06B16453-33FB-4C5C-BCCD-BEBA54C03DF4}" type="parTrans" cxnId="{9BEE24CF-3795-407D-BB01-EA6D113DD194}">
      <dgm:prSet/>
      <dgm:spPr/>
      <dgm:t>
        <a:bodyPr/>
        <a:lstStyle/>
        <a:p>
          <a:endParaRPr lang="en-US"/>
        </a:p>
      </dgm:t>
    </dgm:pt>
    <dgm:pt modelId="{E5974C86-9692-4E6F-BA3F-C9F144C338AE}" type="sibTrans" cxnId="{9BEE24CF-3795-407D-BB01-EA6D113DD194}">
      <dgm:prSet/>
      <dgm:spPr/>
      <dgm:t>
        <a:bodyPr/>
        <a:lstStyle/>
        <a:p>
          <a:endParaRPr lang="en-US"/>
        </a:p>
      </dgm:t>
    </dgm:pt>
    <dgm:pt modelId="{CF27323F-45A7-4D4C-8FF9-DC46D9272731}" type="pres">
      <dgm:prSet presAssocID="{B1B2697A-AD36-4C0D-A9D2-10199443DEAC}" presName="root" presStyleCnt="0">
        <dgm:presLayoutVars>
          <dgm:dir/>
          <dgm:resizeHandles val="exact"/>
        </dgm:presLayoutVars>
      </dgm:prSet>
      <dgm:spPr/>
    </dgm:pt>
    <dgm:pt modelId="{D30129B2-EA60-4B15-945B-82599DD6FA0B}" type="pres">
      <dgm:prSet presAssocID="{A6ED1431-8C3F-4402-94DC-D881795F95ED}" presName="compNode" presStyleCnt="0"/>
      <dgm:spPr/>
    </dgm:pt>
    <dgm:pt modelId="{04A988AE-C21E-49DF-8E11-57C69C676ECC}" type="pres">
      <dgm:prSet presAssocID="{A6ED1431-8C3F-4402-94DC-D881795F95ED}" presName="bgRect" presStyleLbl="bgShp" presStyleIdx="0" presStyleCnt="3"/>
      <dgm:spPr/>
    </dgm:pt>
    <dgm:pt modelId="{37BEA01F-BF60-4887-8807-832C7C0F136B}" type="pres">
      <dgm:prSet presAssocID="{A6ED1431-8C3F-4402-94DC-D881795F95E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fresh"/>
        </a:ext>
      </dgm:extLst>
    </dgm:pt>
    <dgm:pt modelId="{27361363-95E3-4BBD-B619-A7CA666AC159}" type="pres">
      <dgm:prSet presAssocID="{A6ED1431-8C3F-4402-94DC-D881795F95ED}" presName="spaceRect" presStyleCnt="0"/>
      <dgm:spPr/>
    </dgm:pt>
    <dgm:pt modelId="{3985D1F3-7564-487B-8203-3C7F6A905E49}" type="pres">
      <dgm:prSet presAssocID="{A6ED1431-8C3F-4402-94DC-D881795F95ED}" presName="parTx" presStyleLbl="revTx" presStyleIdx="0" presStyleCnt="3">
        <dgm:presLayoutVars>
          <dgm:chMax val="0"/>
          <dgm:chPref val="0"/>
        </dgm:presLayoutVars>
      </dgm:prSet>
      <dgm:spPr/>
    </dgm:pt>
    <dgm:pt modelId="{5A8818B7-6155-4EF7-94C5-2E71D02CB405}" type="pres">
      <dgm:prSet presAssocID="{79A1FE9B-94EF-464D-8BD4-8582C116C8FE}" presName="sibTrans" presStyleCnt="0"/>
      <dgm:spPr/>
    </dgm:pt>
    <dgm:pt modelId="{0AC99107-2AA8-42F0-BC9D-686A553BBC7A}" type="pres">
      <dgm:prSet presAssocID="{FC227FF6-AA67-4F3F-BCF2-1E8A0F54D824}" presName="compNode" presStyleCnt="0"/>
      <dgm:spPr/>
    </dgm:pt>
    <dgm:pt modelId="{7DDA203D-B11F-426E-BE0B-BA4778A9A244}" type="pres">
      <dgm:prSet presAssocID="{FC227FF6-AA67-4F3F-BCF2-1E8A0F54D824}" presName="bgRect" presStyleLbl="bgShp" presStyleIdx="1" presStyleCnt="3"/>
      <dgm:spPr/>
    </dgm:pt>
    <dgm:pt modelId="{69733972-6C5A-440E-96B7-A7D7FABC3914}" type="pres">
      <dgm:prSet presAssocID="{FC227FF6-AA67-4F3F-BCF2-1E8A0F54D82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4B5D7DAB-804F-4B67-92DA-1E6232E5EEC9}" type="pres">
      <dgm:prSet presAssocID="{FC227FF6-AA67-4F3F-BCF2-1E8A0F54D824}" presName="spaceRect" presStyleCnt="0"/>
      <dgm:spPr/>
    </dgm:pt>
    <dgm:pt modelId="{7D6A26CE-2E0B-4E9F-823C-857EB56C5A2F}" type="pres">
      <dgm:prSet presAssocID="{FC227FF6-AA67-4F3F-BCF2-1E8A0F54D824}" presName="parTx" presStyleLbl="revTx" presStyleIdx="1" presStyleCnt="3">
        <dgm:presLayoutVars>
          <dgm:chMax val="0"/>
          <dgm:chPref val="0"/>
        </dgm:presLayoutVars>
      </dgm:prSet>
      <dgm:spPr/>
    </dgm:pt>
    <dgm:pt modelId="{8A65B51B-35EB-4592-BD13-87995DA8969A}" type="pres">
      <dgm:prSet presAssocID="{633011C9-FC4B-467C-9A0F-B82A1FA90D19}" presName="sibTrans" presStyleCnt="0"/>
      <dgm:spPr/>
    </dgm:pt>
    <dgm:pt modelId="{183A0372-87C7-45C1-ADBE-C6D536FBD8F1}" type="pres">
      <dgm:prSet presAssocID="{44561C66-DD84-4BAE-9FD9-7F16BD951C1D}" presName="compNode" presStyleCnt="0"/>
      <dgm:spPr/>
    </dgm:pt>
    <dgm:pt modelId="{49D3DF32-5C36-4CD7-BDAA-5B18D5332727}" type="pres">
      <dgm:prSet presAssocID="{44561C66-DD84-4BAE-9FD9-7F16BD951C1D}" presName="bgRect" presStyleLbl="bgShp" presStyleIdx="2" presStyleCnt="3"/>
      <dgm:spPr/>
    </dgm:pt>
    <dgm:pt modelId="{E139E171-9BFA-43BC-A7FB-FBFC2171C26E}" type="pres">
      <dgm:prSet presAssocID="{44561C66-DD84-4BAE-9FD9-7F16BD951C1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rson with Cane"/>
        </a:ext>
      </dgm:extLst>
    </dgm:pt>
    <dgm:pt modelId="{0ADD156C-2262-428B-9388-3A032E8AE8CB}" type="pres">
      <dgm:prSet presAssocID="{44561C66-DD84-4BAE-9FD9-7F16BD951C1D}" presName="spaceRect" presStyleCnt="0"/>
      <dgm:spPr/>
    </dgm:pt>
    <dgm:pt modelId="{58ACFF96-6DED-426C-8EB1-E3A0D24B010B}" type="pres">
      <dgm:prSet presAssocID="{44561C66-DD84-4BAE-9FD9-7F16BD951C1D}" presName="parTx" presStyleLbl="revTx" presStyleIdx="2" presStyleCnt="3">
        <dgm:presLayoutVars>
          <dgm:chMax val="0"/>
          <dgm:chPref val="0"/>
        </dgm:presLayoutVars>
      </dgm:prSet>
      <dgm:spPr/>
    </dgm:pt>
  </dgm:ptLst>
  <dgm:cxnLst>
    <dgm:cxn modelId="{4365702A-C834-4C60-8AAD-A763275E033F}" srcId="{B1B2697A-AD36-4C0D-A9D2-10199443DEAC}" destId="{FC227FF6-AA67-4F3F-BCF2-1E8A0F54D824}" srcOrd="1" destOrd="0" parTransId="{D65C1EA2-E1F8-408D-93CA-7E61457580B7}" sibTransId="{633011C9-FC4B-467C-9A0F-B82A1FA90D19}"/>
    <dgm:cxn modelId="{EC730635-6CDF-4108-8CE3-F5EF8D4A46CD}" srcId="{B1B2697A-AD36-4C0D-A9D2-10199443DEAC}" destId="{A6ED1431-8C3F-4402-94DC-D881795F95ED}" srcOrd="0" destOrd="0" parTransId="{B22647AA-08CD-4A2B-A991-93318894DD5F}" sibTransId="{79A1FE9B-94EF-464D-8BD4-8582C116C8FE}"/>
    <dgm:cxn modelId="{2F063C49-661C-47A8-BD48-6837616FE12F}" type="presOf" srcId="{44561C66-DD84-4BAE-9FD9-7F16BD951C1D}" destId="{58ACFF96-6DED-426C-8EB1-E3A0D24B010B}" srcOrd="0" destOrd="0" presId="urn:microsoft.com/office/officeart/2018/2/layout/IconVerticalSolidList"/>
    <dgm:cxn modelId="{72BB2459-D780-4A84-8871-41D21EB7B9C8}" type="presOf" srcId="{A6ED1431-8C3F-4402-94DC-D881795F95ED}" destId="{3985D1F3-7564-487B-8203-3C7F6A905E49}" srcOrd="0" destOrd="0" presId="urn:microsoft.com/office/officeart/2018/2/layout/IconVerticalSolidList"/>
    <dgm:cxn modelId="{570E889D-CF00-451D-97B3-AF9DE436AE78}" type="presOf" srcId="{FC227FF6-AA67-4F3F-BCF2-1E8A0F54D824}" destId="{7D6A26CE-2E0B-4E9F-823C-857EB56C5A2F}" srcOrd="0" destOrd="0" presId="urn:microsoft.com/office/officeart/2018/2/layout/IconVerticalSolidList"/>
    <dgm:cxn modelId="{0F2650C7-A756-4CEA-9923-5DA57F9015C2}" type="presOf" srcId="{B1B2697A-AD36-4C0D-A9D2-10199443DEAC}" destId="{CF27323F-45A7-4D4C-8FF9-DC46D9272731}" srcOrd="0" destOrd="0" presId="urn:microsoft.com/office/officeart/2018/2/layout/IconVerticalSolidList"/>
    <dgm:cxn modelId="{9BEE24CF-3795-407D-BB01-EA6D113DD194}" srcId="{B1B2697A-AD36-4C0D-A9D2-10199443DEAC}" destId="{44561C66-DD84-4BAE-9FD9-7F16BD951C1D}" srcOrd="2" destOrd="0" parTransId="{06B16453-33FB-4C5C-BCCD-BEBA54C03DF4}" sibTransId="{E5974C86-9692-4E6F-BA3F-C9F144C338AE}"/>
    <dgm:cxn modelId="{7D4EA4E6-20E4-41C3-9C00-64E70D1235CC}" type="presParOf" srcId="{CF27323F-45A7-4D4C-8FF9-DC46D9272731}" destId="{D30129B2-EA60-4B15-945B-82599DD6FA0B}" srcOrd="0" destOrd="0" presId="urn:microsoft.com/office/officeart/2018/2/layout/IconVerticalSolidList"/>
    <dgm:cxn modelId="{F9413C79-9CFF-4FA6-BA26-394BC2D4F171}" type="presParOf" srcId="{D30129B2-EA60-4B15-945B-82599DD6FA0B}" destId="{04A988AE-C21E-49DF-8E11-57C69C676ECC}" srcOrd="0" destOrd="0" presId="urn:microsoft.com/office/officeart/2018/2/layout/IconVerticalSolidList"/>
    <dgm:cxn modelId="{BAFB98C1-9958-4BAB-89C3-8A544D9B764C}" type="presParOf" srcId="{D30129B2-EA60-4B15-945B-82599DD6FA0B}" destId="{37BEA01F-BF60-4887-8807-832C7C0F136B}" srcOrd="1" destOrd="0" presId="urn:microsoft.com/office/officeart/2018/2/layout/IconVerticalSolidList"/>
    <dgm:cxn modelId="{F9CDA26A-B64A-4E49-ACC2-9CEA848D03EC}" type="presParOf" srcId="{D30129B2-EA60-4B15-945B-82599DD6FA0B}" destId="{27361363-95E3-4BBD-B619-A7CA666AC159}" srcOrd="2" destOrd="0" presId="urn:microsoft.com/office/officeart/2018/2/layout/IconVerticalSolidList"/>
    <dgm:cxn modelId="{C87E2F24-2046-4CE3-A3F0-D3D28888B7DB}" type="presParOf" srcId="{D30129B2-EA60-4B15-945B-82599DD6FA0B}" destId="{3985D1F3-7564-487B-8203-3C7F6A905E49}" srcOrd="3" destOrd="0" presId="urn:microsoft.com/office/officeart/2018/2/layout/IconVerticalSolidList"/>
    <dgm:cxn modelId="{D1B9809A-F705-411B-9EB0-F71301C8E041}" type="presParOf" srcId="{CF27323F-45A7-4D4C-8FF9-DC46D9272731}" destId="{5A8818B7-6155-4EF7-94C5-2E71D02CB405}" srcOrd="1" destOrd="0" presId="urn:microsoft.com/office/officeart/2018/2/layout/IconVerticalSolidList"/>
    <dgm:cxn modelId="{310827D0-6665-457B-8F33-715564E25793}" type="presParOf" srcId="{CF27323F-45A7-4D4C-8FF9-DC46D9272731}" destId="{0AC99107-2AA8-42F0-BC9D-686A553BBC7A}" srcOrd="2" destOrd="0" presId="urn:microsoft.com/office/officeart/2018/2/layout/IconVerticalSolidList"/>
    <dgm:cxn modelId="{5DAB32BD-37FA-4A4A-9C7B-C1486AF227ED}" type="presParOf" srcId="{0AC99107-2AA8-42F0-BC9D-686A553BBC7A}" destId="{7DDA203D-B11F-426E-BE0B-BA4778A9A244}" srcOrd="0" destOrd="0" presId="urn:microsoft.com/office/officeart/2018/2/layout/IconVerticalSolidList"/>
    <dgm:cxn modelId="{5487E067-672C-4271-A188-FAD392C9F010}" type="presParOf" srcId="{0AC99107-2AA8-42F0-BC9D-686A553BBC7A}" destId="{69733972-6C5A-440E-96B7-A7D7FABC3914}" srcOrd="1" destOrd="0" presId="urn:microsoft.com/office/officeart/2018/2/layout/IconVerticalSolidList"/>
    <dgm:cxn modelId="{3D3ECDC7-1E8A-4826-BDE4-E06F42C78CDD}" type="presParOf" srcId="{0AC99107-2AA8-42F0-BC9D-686A553BBC7A}" destId="{4B5D7DAB-804F-4B67-92DA-1E6232E5EEC9}" srcOrd="2" destOrd="0" presId="urn:microsoft.com/office/officeart/2018/2/layout/IconVerticalSolidList"/>
    <dgm:cxn modelId="{C3C3FC87-0C93-4400-AF6E-1DBADF55A275}" type="presParOf" srcId="{0AC99107-2AA8-42F0-BC9D-686A553BBC7A}" destId="{7D6A26CE-2E0B-4E9F-823C-857EB56C5A2F}" srcOrd="3" destOrd="0" presId="urn:microsoft.com/office/officeart/2018/2/layout/IconVerticalSolidList"/>
    <dgm:cxn modelId="{9FBBEF92-2A16-48D8-B6E0-91ED6BA3AB11}" type="presParOf" srcId="{CF27323F-45A7-4D4C-8FF9-DC46D9272731}" destId="{8A65B51B-35EB-4592-BD13-87995DA8969A}" srcOrd="3" destOrd="0" presId="urn:microsoft.com/office/officeart/2018/2/layout/IconVerticalSolidList"/>
    <dgm:cxn modelId="{B7878472-FF6F-47AB-8352-CA92D2103A53}" type="presParOf" srcId="{CF27323F-45A7-4D4C-8FF9-DC46D9272731}" destId="{183A0372-87C7-45C1-ADBE-C6D536FBD8F1}" srcOrd="4" destOrd="0" presId="urn:microsoft.com/office/officeart/2018/2/layout/IconVerticalSolidList"/>
    <dgm:cxn modelId="{0F79F170-2F30-452B-BE50-5DF930FC39A4}" type="presParOf" srcId="{183A0372-87C7-45C1-ADBE-C6D536FBD8F1}" destId="{49D3DF32-5C36-4CD7-BDAA-5B18D5332727}" srcOrd="0" destOrd="0" presId="urn:microsoft.com/office/officeart/2018/2/layout/IconVerticalSolidList"/>
    <dgm:cxn modelId="{2C35D3B3-7F43-4143-9F8B-99DE7FD071CA}" type="presParOf" srcId="{183A0372-87C7-45C1-ADBE-C6D536FBD8F1}" destId="{E139E171-9BFA-43BC-A7FB-FBFC2171C26E}" srcOrd="1" destOrd="0" presId="urn:microsoft.com/office/officeart/2018/2/layout/IconVerticalSolidList"/>
    <dgm:cxn modelId="{90923A4D-E7EC-42D7-8DBD-F0C903D82197}" type="presParOf" srcId="{183A0372-87C7-45C1-ADBE-C6D536FBD8F1}" destId="{0ADD156C-2262-428B-9388-3A032E8AE8CB}" srcOrd="2" destOrd="0" presId="urn:microsoft.com/office/officeart/2018/2/layout/IconVerticalSolidList"/>
    <dgm:cxn modelId="{8F8DE83D-A8D4-427B-8B1D-55F01F242984}" type="presParOf" srcId="{183A0372-87C7-45C1-ADBE-C6D536FBD8F1}" destId="{58ACFF96-6DED-426C-8EB1-E3A0D24B010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9875B4-57AA-4F55-9A2B-2AABCF00F2BC}" type="doc">
      <dgm:prSet loTypeId="urn:microsoft.com/office/officeart/2005/8/layout/hierarchy1" loCatId="hierarchy" qsTypeId="urn:microsoft.com/office/officeart/2005/8/quickstyle/simple2" qsCatId="simple" csTypeId="urn:microsoft.com/office/officeart/2005/8/colors/colorful2" csCatId="colorful"/>
      <dgm:spPr/>
      <dgm:t>
        <a:bodyPr/>
        <a:lstStyle/>
        <a:p>
          <a:endParaRPr lang="en-US"/>
        </a:p>
      </dgm:t>
    </dgm:pt>
    <dgm:pt modelId="{F64341C8-D37D-417D-A19A-51C281925201}">
      <dgm:prSet/>
      <dgm:spPr/>
      <dgm:t>
        <a:bodyPr/>
        <a:lstStyle/>
        <a:p>
          <a:r>
            <a:rPr lang="en-US"/>
            <a:t>Motion to approve 2019 Audit</a:t>
          </a:r>
        </a:p>
      </dgm:t>
    </dgm:pt>
    <dgm:pt modelId="{BFD63066-DF23-4240-AF8D-097859D3C461}" type="parTrans" cxnId="{3274F4A0-CBE1-4F26-8F3B-CF2ED704B9BF}">
      <dgm:prSet/>
      <dgm:spPr/>
      <dgm:t>
        <a:bodyPr/>
        <a:lstStyle/>
        <a:p>
          <a:endParaRPr lang="en-US"/>
        </a:p>
      </dgm:t>
    </dgm:pt>
    <dgm:pt modelId="{2834234C-4FE8-4C6F-A37B-2DA491FB9F63}" type="sibTrans" cxnId="{3274F4A0-CBE1-4F26-8F3B-CF2ED704B9BF}">
      <dgm:prSet/>
      <dgm:spPr/>
      <dgm:t>
        <a:bodyPr/>
        <a:lstStyle/>
        <a:p>
          <a:endParaRPr lang="en-US"/>
        </a:p>
      </dgm:t>
    </dgm:pt>
    <dgm:pt modelId="{700D2DCD-AFA2-4781-A350-5EEC17D07067}">
      <dgm:prSet/>
      <dgm:spPr/>
      <dgm:t>
        <a:bodyPr/>
        <a:lstStyle/>
        <a:p>
          <a:r>
            <a:rPr lang="en-US"/>
            <a:t>Second to approve 2019 Audit	</a:t>
          </a:r>
        </a:p>
      </dgm:t>
    </dgm:pt>
    <dgm:pt modelId="{F8B9F21E-05D9-47DE-AEE0-67743CAAB711}" type="parTrans" cxnId="{8F256917-51F1-4115-B24F-03FA85AA365E}">
      <dgm:prSet/>
      <dgm:spPr/>
      <dgm:t>
        <a:bodyPr/>
        <a:lstStyle/>
        <a:p>
          <a:endParaRPr lang="en-US"/>
        </a:p>
      </dgm:t>
    </dgm:pt>
    <dgm:pt modelId="{FCEE3438-C43F-4C49-B783-52849218033F}" type="sibTrans" cxnId="{8F256917-51F1-4115-B24F-03FA85AA365E}">
      <dgm:prSet/>
      <dgm:spPr/>
      <dgm:t>
        <a:bodyPr/>
        <a:lstStyle/>
        <a:p>
          <a:endParaRPr lang="en-US"/>
        </a:p>
      </dgm:t>
    </dgm:pt>
    <dgm:pt modelId="{31ABABEA-2462-4DCD-9A2B-3C31D2266031}" type="pres">
      <dgm:prSet presAssocID="{979875B4-57AA-4F55-9A2B-2AABCF00F2BC}" presName="hierChild1" presStyleCnt="0">
        <dgm:presLayoutVars>
          <dgm:chPref val="1"/>
          <dgm:dir/>
          <dgm:animOne val="branch"/>
          <dgm:animLvl val="lvl"/>
          <dgm:resizeHandles/>
        </dgm:presLayoutVars>
      </dgm:prSet>
      <dgm:spPr/>
    </dgm:pt>
    <dgm:pt modelId="{664BBA9E-E56B-40E0-9921-BC5F16587243}" type="pres">
      <dgm:prSet presAssocID="{F64341C8-D37D-417D-A19A-51C281925201}" presName="hierRoot1" presStyleCnt="0"/>
      <dgm:spPr/>
    </dgm:pt>
    <dgm:pt modelId="{26B64DBE-0DC0-47A8-B167-8ABF377674A3}" type="pres">
      <dgm:prSet presAssocID="{F64341C8-D37D-417D-A19A-51C281925201}" presName="composite" presStyleCnt="0"/>
      <dgm:spPr/>
    </dgm:pt>
    <dgm:pt modelId="{BC1F646A-DB14-43BD-9216-C5CD6C82ECC9}" type="pres">
      <dgm:prSet presAssocID="{F64341C8-D37D-417D-A19A-51C281925201}" presName="background" presStyleLbl="node0" presStyleIdx="0" presStyleCnt="2"/>
      <dgm:spPr/>
    </dgm:pt>
    <dgm:pt modelId="{81BEB9C5-CBA2-450E-8C04-804BB63C5992}" type="pres">
      <dgm:prSet presAssocID="{F64341C8-D37D-417D-A19A-51C281925201}" presName="text" presStyleLbl="fgAcc0" presStyleIdx="0" presStyleCnt="2">
        <dgm:presLayoutVars>
          <dgm:chPref val="3"/>
        </dgm:presLayoutVars>
      </dgm:prSet>
      <dgm:spPr/>
    </dgm:pt>
    <dgm:pt modelId="{BA05AAD8-7629-4D25-B012-4D8883D5BA32}" type="pres">
      <dgm:prSet presAssocID="{F64341C8-D37D-417D-A19A-51C281925201}" presName="hierChild2" presStyleCnt="0"/>
      <dgm:spPr/>
    </dgm:pt>
    <dgm:pt modelId="{22A9E59F-32B4-43C3-B609-F323D3CCB6CA}" type="pres">
      <dgm:prSet presAssocID="{700D2DCD-AFA2-4781-A350-5EEC17D07067}" presName="hierRoot1" presStyleCnt="0"/>
      <dgm:spPr/>
    </dgm:pt>
    <dgm:pt modelId="{B9194E5F-1061-49FF-804E-151DBC4E0F91}" type="pres">
      <dgm:prSet presAssocID="{700D2DCD-AFA2-4781-A350-5EEC17D07067}" presName="composite" presStyleCnt="0"/>
      <dgm:spPr/>
    </dgm:pt>
    <dgm:pt modelId="{D56775A2-5839-451E-A58F-6086E72588F5}" type="pres">
      <dgm:prSet presAssocID="{700D2DCD-AFA2-4781-A350-5EEC17D07067}" presName="background" presStyleLbl="node0" presStyleIdx="1" presStyleCnt="2"/>
      <dgm:spPr/>
    </dgm:pt>
    <dgm:pt modelId="{F2CD452E-5D91-47D5-BE5D-0F4E68D261E0}" type="pres">
      <dgm:prSet presAssocID="{700D2DCD-AFA2-4781-A350-5EEC17D07067}" presName="text" presStyleLbl="fgAcc0" presStyleIdx="1" presStyleCnt="2">
        <dgm:presLayoutVars>
          <dgm:chPref val="3"/>
        </dgm:presLayoutVars>
      </dgm:prSet>
      <dgm:spPr/>
    </dgm:pt>
    <dgm:pt modelId="{D83AAE3B-1F14-4ADB-AB8F-CB86E9A87023}" type="pres">
      <dgm:prSet presAssocID="{700D2DCD-AFA2-4781-A350-5EEC17D07067}" presName="hierChild2" presStyleCnt="0"/>
      <dgm:spPr/>
    </dgm:pt>
  </dgm:ptLst>
  <dgm:cxnLst>
    <dgm:cxn modelId="{8F256917-51F1-4115-B24F-03FA85AA365E}" srcId="{979875B4-57AA-4F55-9A2B-2AABCF00F2BC}" destId="{700D2DCD-AFA2-4781-A350-5EEC17D07067}" srcOrd="1" destOrd="0" parTransId="{F8B9F21E-05D9-47DE-AEE0-67743CAAB711}" sibTransId="{FCEE3438-C43F-4C49-B783-52849218033F}"/>
    <dgm:cxn modelId="{0A475D65-7AD6-44A6-9E4E-125773E4B30D}" type="presOf" srcId="{700D2DCD-AFA2-4781-A350-5EEC17D07067}" destId="{F2CD452E-5D91-47D5-BE5D-0F4E68D261E0}" srcOrd="0" destOrd="0" presId="urn:microsoft.com/office/officeart/2005/8/layout/hierarchy1"/>
    <dgm:cxn modelId="{117F2C9B-0749-4580-8E7F-A0013B2A1DBB}" type="presOf" srcId="{979875B4-57AA-4F55-9A2B-2AABCF00F2BC}" destId="{31ABABEA-2462-4DCD-9A2B-3C31D2266031}" srcOrd="0" destOrd="0" presId="urn:microsoft.com/office/officeart/2005/8/layout/hierarchy1"/>
    <dgm:cxn modelId="{3274F4A0-CBE1-4F26-8F3B-CF2ED704B9BF}" srcId="{979875B4-57AA-4F55-9A2B-2AABCF00F2BC}" destId="{F64341C8-D37D-417D-A19A-51C281925201}" srcOrd="0" destOrd="0" parTransId="{BFD63066-DF23-4240-AF8D-097859D3C461}" sibTransId="{2834234C-4FE8-4C6F-A37B-2DA491FB9F63}"/>
    <dgm:cxn modelId="{EBA13AF9-3F0B-4ABB-A5F5-838D8A100E5A}" type="presOf" srcId="{F64341C8-D37D-417D-A19A-51C281925201}" destId="{81BEB9C5-CBA2-450E-8C04-804BB63C5992}" srcOrd="0" destOrd="0" presId="urn:microsoft.com/office/officeart/2005/8/layout/hierarchy1"/>
    <dgm:cxn modelId="{52B88C7A-6FEA-4289-B244-8983D625BBBA}" type="presParOf" srcId="{31ABABEA-2462-4DCD-9A2B-3C31D2266031}" destId="{664BBA9E-E56B-40E0-9921-BC5F16587243}" srcOrd="0" destOrd="0" presId="urn:microsoft.com/office/officeart/2005/8/layout/hierarchy1"/>
    <dgm:cxn modelId="{093BCF95-256E-489D-9B3E-B9EAF73E5173}" type="presParOf" srcId="{664BBA9E-E56B-40E0-9921-BC5F16587243}" destId="{26B64DBE-0DC0-47A8-B167-8ABF377674A3}" srcOrd="0" destOrd="0" presId="urn:microsoft.com/office/officeart/2005/8/layout/hierarchy1"/>
    <dgm:cxn modelId="{8F782683-773F-4617-AAF9-C7B9F57FD6A7}" type="presParOf" srcId="{26B64DBE-0DC0-47A8-B167-8ABF377674A3}" destId="{BC1F646A-DB14-43BD-9216-C5CD6C82ECC9}" srcOrd="0" destOrd="0" presId="urn:microsoft.com/office/officeart/2005/8/layout/hierarchy1"/>
    <dgm:cxn modelId="{6BCCB9B3-0710-4704-ABAD-6AD12944A110}" type="presParOf" srcId="{26B64DBE-0DC0-47A8-B167-8ABF377674A3}" destId="{81BEB9C5-CBA2-450E-8C04-804BB63C5992}" srcOrd="1" destOrd="0" presId="urn:microsoft.com/office/officeart/2005/8/layout/hierarchy1"/>
    <dgm:cxn modelId="{AE311AA7-4AFA-49DC-BE7A-B71BC19FAD36}" type="presParOf" srcId="{664BBA9E-E56B-40E0-9921-BC5F16587243}" destId="{BA05AAD8-7629-4D25-B012-4D8883D5BA32}" srcOrd="1" destOrd="0" presId="urn:microsoft.com/office/officeart/2005/8/layout/hierarchy1"/>
    <dgm:cxn modelId="{458DAC5F-8EBA-4236-B011-CFED5A62B892}" type="presParOf" srcId="{31ABABEA-2462-4DCD-9A2B-3C31D2266031}" destId="{22A9E59F-32B4-43C3-B609-F323D3CCB6CA}" srcOrd="1" destOrd="0" presId="urn:microsoft.com/office/officeart/2005/8/layout/hierarchy1"/>
    <dgm:cxn modelId="{C432FC15-C0B1-48F9-841F-015C1AFBE061}" type="presParOf" srcId="{22A9E59F-32B4-43C3-B609-F323D3CCB6CA}" destId="{B9194E5F-1061-49FF-804E-151DBC4E0F91}" srcOrd="0" destOrd="0" presId="urn:microsoft.com/office/officeart/2005/8/layout/hierarchy1"/>
    <dgm:cxn modelId="{2853A4F4-740A-4ED9-8970-4FE9671DD8FA}" type="presParOf" srcId="{B9194E5F-1061-49FF-804E-151DBC4E0F91}" destId="{D56775A2-5839-451E-A58F-6086E72588F5}" srcOrd="0" destOrd="0" presId="urn:microsoft.com/office/officeart/2005/8/layout/hierarchy1"/>
    <dgm:cxn modelId="{FA860B39-1945-496E-B047-A7B7E650CDAF}" type="presParOf" srcId="{B9194E5F-1061-49FF-804E-151DBC4E0F91}" destId="{F2CD452E-5D91-47D5-BE5D-0F4E68D261E0}" srcOrd="1" destOrd="0" presId="urn:microsoft.com/office/officeart/2005/8/layout/hierarchy1"/>
    <dgm:cxn modelId="{46DD216B-D34C-4973-9BC1-E293EB178A54}" type="presParOf" srcId="{22A9E59F-32B4-43C3-B609-F323D3CCB6CA}" destId="{D83AAE3B-1F14-4ADB-AB8F-CB86E9A8702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9875B4-57AA-4F55-9A2B-2AABCF00F2BC}" type="doc">
      <dgm:prSet loTypeId="urn:microsoft.com/office/officeart/2005/8/layout/hierarchy1" loCatId="hierarchy" qsTypeId="urn:microsoft.com/office/officeart/2005/8/quickstyle/simple2" qsCatId="simple" csTypeId="urn:microsoft.com/office/officeart/2005/8/colors/colorful2" csCatId="colorful" phldr="1"/>
      <dgm:spPr/>
      <dgm:t>
        <a:bodyPr/>
        <a:lstStyle/>
        <a:p>
          <a:endParaRPr lang="en-US"/>
        </a:p>
      </dgm:t>
    </dgm:pt>
    <dgm:pt modelId="{F64341C8-D37D-417D-A19A-51C281925201}">
      <dgm:prSet/>
      <dgm:spPr/>
      <dgm:t>
        <a:bodyPr/>
        <a:lstStyle/>
        <a:p>
          <a:r>
            <a:rPr lang="en-US" dirty="0"/>
            <a:t>Motion to appoint Auditor for 2020</a:t>
          </a:r>
        </a:p>
      </dgm:t>
    </dgm:pt>
    <dgm:pt modelId="{BFD63066-DF23-4240-AF8D-097859D3C461}" type="parTrans" cxnId="{3274F4A0-CBE1-4F26-8F3B-CF2ED704B9BF}">
      <dgm:prSet/>
      <dgm:spPr/>
      <dgm:t>
        <a:bodyPr/>
        <a:lstStyle/>
        <a:p>
          <a:endParaRPr lang="en-US"/>
        </a:p>
      </dgm:t>
    </dgm:pt>
    <dgm:pt modelId="{2834234C-4FE8-4C6F-A37B-2DA491FB9F63}" type="sibTrans" cxnId="{3274F4A0-CBE1-4F26-8F3B-CF2ED704B9BF}">
      <dgm:prSet/>
      <dgm:spPr/>
      <dgm:t>
        <a:bodyPr/>
        <a:lstStyle/>
        <a:p>
          <a:endParaRPr lang="en-US"/>
        </a:p>
      </dgm:t>
    </dgm:pt>
    <dgm:pt modelId="{700D2DCD-AFA2-4781-A350-5EEC17D07067}">
      <dgm:prSet/>
      <dgm:spPr/>
      <dgm:t>
        <a:bodyPr/>
        <a:lstStyle/>
        <a:p>
          <a:r>
            <a:rPr lang="en-US" dirty="0"/>
            <a:t>Second to appoint Auditor for 2020</a:t>
          </a:r>
        </a:p>
      </dgm:t>
    </dgm:pt>
    <dgm:pt modelId="{F8B9F21E-05D9-47DE-AEE0-67743CAAB711}" type="parTrans" cxnId="{8F256917-51F1-4115-B24F-03FA85AA365E}">
      <dgm:prSet/>
      <dgm:spPr/>
      <dgm:t>
        <a:bodyPr/>
        <a:lstStyle/>
        <a:p>
          <a:endParaRPr lang="en-US"/>
        </a:p>
      </dgm:t>
    </dgm:pt>
    <dgm:pt modelId="{FCEE3438-C43F-4C49-B783-52849218033F}" type="sibTrans" cxnId="{8F256917-51F1-4115-B24F-03FA85AA365E}">
      <dgm:prSet/>
      <dgm:spPr/>
      <dgm:t>
        <a:bodyPr/>
        <a:lstStyle/>
        <a:p>
          <a:endParaRPr lang="en-US"/>
        </a:p>
      </dgm:t>
    </dgm:pt>
    <dgm:pt modelId="{31ABABEA-2462-4DCD-9A2B-3C31D2266031}" type="pres">
      <dgm:prSet presAssocID="{979875B4-57AA-4F55-9A2B-2AABCF00F2BC}" presName="hierChild1" presStyleCnt="0">
        <dgm:presLayoutVars>
          <dgm:chPref val="1"/>
          <dgm:dir/>
          <dgm:animOne val="branch"/>
          <dgm:animLvl val="lvl"/>
          <dgm:resizeHandles/>
        </dgm:presLayoutVars>
      </dgm:prSet>
      <dgm:spPr/>
    </dgm:pt>
    <dgm:pt modelId="{664BBA9E-E56B-40E0-9921-BC5F16587243}" type="pres">
      <dgm:prSet presAssocID="{F64341C8-D37D-417D-A19A-51C281925201}" presName="hierRoot1" presStyleCnt="0"/>
      <dgm:spPr/>
    </dgm:pt>
    <dgm:pt modelId="{26B64DBE-0DC0-47A8-B167-8ABF377674A3}" type="pres">
      <dgm:prSet presAssocID="{F64341C8-D37D-417D-A19A-51C281925201}" presName="composite" presStyleCnt="0"/>
      <dgm:spPr/>
    </dgm:pt>
    <dgm:pt modelId="{BC1F646A-DB14-43BD-9216-C5CD6C82ECC9}" type="pres">
      <dgm:prSet presAssocID="{F64341C8-D37D-417D-A19A-51C281925201}" presName="background" presStyleLbl="node0" presStyleIdx="0" presStyleCnt="2"/>
      <dgm:spPr/>
    </dgm:pt>
    <dgm:pt modelId="{81BEB9C5-CBA2-450E-8C04-804BB63C5992}" type="pres">
      <dgm:prSet presAssocID="{F64341C8-D37D-417D-A19A-51C281925201}" presName="text" presStyleLbl="fgAcc0" presStyleIdx="0" presStyleCnt="2">
        <dgm:presLayoutVars>
          <dgm:chPref val="3"/>
        </dgm:presLayoutVars>
      </dgm:prSet>
      <dgm:spPr/>
    </dgm:pt>
    <dgm:pt modelId="{BA05AAD8-7629-4D25-B012-4D8883D5BA32}" type="pres">
      <dgm:prSet presAssocID="{F64341C8-D37D-417D-A19A-51C281925201}" presName="hierChild2" presStyleCnt="0"/>
      <dgm:spPr/>
    </dgm:pt>
    <dgm:pt modelId="{22A9E59F-32B4-43C3-B609-F323D3CCB6CA}" type="pres">
      <dgm:prSet presAssocID="{700D2DCD-AFA2-4781-A350-5EEC17D07067}" presName="hierRoot1" presStyleCnt="0"/>
      <dgm:spPr/>
    </dgm:pt>
    <dgm:pt modelId="{B9194E5F-1061-49FF-804E-151DBC4E0F91}" type="pres">
      <dgm:prSet presAssocID="{700D2DCD-AFA2-4781-A350-5EEC17D07067}" presName="composite" presStyleCnt="0"/>
      <dgm:spPr/>
    </dgm:pt>
    <dgm:pt modelId="{D56775A2-5839-451E-A58F-6086E72588F5}" type="pres">
      <dgm:prSet presAssocID="{700D2DCD-AFA2-4781-A350-5EEC17D07067}" presName="background" presStyleLbl="node0" presStyleIdx="1" presStyleCnt="2"/>
      <dgm:spPr/>
    </dgm:pt>
    <dgm:pt modelId="{F2CD452E-5D91-47D5-BE5D-0F4E68D261E0}" type="pres">
      <dgm:prSet presAssocID="{700D2DCD-AFA2-4781-A350-5EEC17D07067}" presName="text" presStyleLbl="fgAcc0" presStyleIdx="1" presStyleCnt="2">
        <dgm:presLayoutVars>
          <dgm:chPref val="3"/>
        </dgm:presLayoutVars>
      </dgm:prSet>
      <dgm:spPr/>
    </dgm:pt>
    <dgm:pt modelId="{D83AAE3B-1F14-4ADB-AB8F-CB86E9A87023}" type="pres">
      <dgm:prSet presAssocID="{700D2DCD-AFA2-4781-A350-5EEC17D07067}" presName="hierChild2" presStyleCnt="0"/>
      <dgm:spPr/>
    </dgm:pt>
  </dgm:ptLst>
  <dgm:cxnLst>
    <dgm:cxn modelId="{8F256917-51F1-4115-B24F-03FA85AA365E}" srcId="{979875B4-57AA-4F55-9A2B-2AABCF00F2BC}" destId="{700D2DCD-AFA2-4781-A350-5EEC17D07067}" srcOrd="1" destOrd="0" parTransId="{F8B9F21E-05D9-47DE-AEE0-67743CAAB711}" sibTransId="{FCEE3438-C43F-4C49-B783-52849218033F}"/>
    <dgm:cxn modelId="{0A475D65-7AD6-44A6-9E4E-125773E4B30D}" type="presOf" srcId="{700D2DCD-AFA2-4781-A350-5EEC17D07067}" destId="{F2CD452E-5D91-47D5-BE5D-0F4E68D261E0}" srcOrd="0" destOrd="0" presId="urn:microsoft.com/office/officeart/2005/8/layout/hierarchy1"/>
    <dgm:cxn modelId="{117F2C9B-0749-4580-8E7F-A0013B2A1DBB}" type="presOf" srcId="{979875B4-57AA-4F55-9A2B-2AABCF00F2BC}" destId="{31ABABEA-2462-4DCD-9A2B-3C31D2266031}" srcOrd="0" destOrd="0" presId="urn:microsoft.com/office/officeart/2005/8/layout/hierarchy1"/>
    <dgm:cxn modelId="{3274F4A0-CBE1-4F26-8F3B-CF2ED704B9BF}" srcId="{979875B4-57AA-4F55-9A2B-2AABCF00F2BC}" destId="{F64341C8-D37D-417D-A19A-51C281925201}" srcOrd="0" destOrd="0" parTransId="{BFD63066-DF23-4240-AF8D-097859D3C461}" sibTransId="{2834234C-4FE8-4C6F-A37B-2DA491FB9F63}"/>
    <dgm:cxn modelId="{EBA13AF9-3F0B-4ABB-A5F5-838D8A100E5A}" type="presOf" srcId="{F64341C8-D37D-417D-A19A-51C281925201}" destId="{81BEB9C5-CBA2-450E-8C04-804BB63C5992}" srcOrd="0" destOrd="0" presId="urn:microsoft.com/office/officeart/2005/8/layout/hierarchy1"/>
    <dgm:cxn modelId="{52B88C7A-6FEA-4289-B244-8983D625BBBA}" type="presParOf" srcId="{31ABABEA-2462-4DCD-9A2B-3C31D2266031}" destId="{664BBA9E-E56B-40E0-9921-BC5F16587243}" srcOrd="0" destOrd="0" presId="urn:microsoft.com/office/officeart/2005/8/layout/hierarchy1"/>
    <dgm:cxn modelId="{093BCF95-256E-489D-9B3E-B9EAF73E5173}" type="presParOf" srcId="{664BBA9E-E56B-40E0-9921-BC5F16587243}" destId="{26B64DBE-0DC0-47A8-B167-8ABF377674A3}" srcOrd="0" destOrd="0" presId="urn:microsoft.com/office/officeart/2005/8/layout/hierarchy1"/>
    <dgm:cxn modelId="{8F782683-773F-4617-AAF9-C7B9F57FD6A7}" type="presParOf" srcId="{26B64DBE-0DC0-47A8-B167-8ABF377674A3}" destId="{BC1F646A-DB14-43BD-9216-C5CD6C82ECC9}" srcOrd="0" destOrd="0" presId="urn:microsoft.com/office/officeart/2005/8/layout/hierarchy1"/>
    <dgm:cxn modelId="{6BCCB9B3-0710-4704-ABAD-6AD12944A110}" type="presParOf" srcId="{26B64DBE-0DC0-47A8-B167-8ABF377674A3}" destId="{81BEB9C5-CBA2-450E-8C04-804BB63C5992}" srcOrd="1" destOrd="0" presId="urn:microsoft.com/office/officeart/2005/8/layout/hierarchy1"/>
    <dgm:cxn modelId="{AE311AA7-4AFA-49DC-BE7A-B71BC19FAD36}" type="presParOf" srcId="{664BBA9E-E56B-40E0-9921-BC5F16587243}" destId="{BA05AAD8-7629-4D25-B012-4D8883D5BA32}" srcOrd="1" destOrd="0" presId="urn:microsoft.com/office/officeart/2005/8/layout/hierarchy1"/>
    <dgm:cxn modelId="{458DAC5F-8EBA-4236-B011-CFED5A62B892}" type="presParOf" srcId="{31ABABEA-2462-4DCD-9A2B-3C31D2266031}" destId="{22A9E59F-32B4-43C3-B609-F323D3CCB6CA}" srcOrd="1" destOrd="0" presId="urn:microsoft.com/office/officeart/2005/8/layout/hierarchy1"/>
    <dgm:cxn modelId="{C432FC15-C0B1-48F9-841F-015C1AFBE061}" type="presParOf" srcId="{22A9E59F-32B4-43C3-B609-F323D3CCB6CA}" destId="{B9194E5F-1061-49FF-804E-151DBC4E0F91}" srcOrd="0" destOrd="0" presId="urn:microsoft.com/office/officeart/2005/8/layout/hierarchy1"/>
    <dgm:cxn modelId="{2853A4F4-740A-4ED9-8970-4FE9671DD8FA}" type="presParOf" srcId="{B9194E5F-1061-49FF-804E-151DBC4E0F91}" destId="{D56775A2-5839-451E-A58F-6086E72588F5}" srcOrd="0" destOrd="0" presId="urn:microsoft.com/office/officeart/2005/8/layout/hierarchy1"/>
    <dgm:cxn modelId="{FA860B39-1945-496E-B047-A7B7E650CDAF}" type="presParOf" srcId="{B9194E5F-1061-49FF-804E-151DBC4E0F91}" destId="{F2CD452E-5D91-47D5-BE5D-0F4E68D261E0}" srcOrd="1" destOrd="0" presId="urn:microsoft.com/office/officeart/2005/8/layout/hierarchy1"/>
    <dgm:cxn modelId="{46DD216B-D34C-4973-9BC1-E293EB178A54}" type="presParOf" srcId="{22A9E59F-32B4-43C3-B609-F323D3CCB6CA}" destId="{D83AAE3B-1F14-4ADB-AB8F-CB86E9A8702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CB5F13A-48CC-44B2-A400-3353AA53DC3F}"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D55FD64B-B25D-4786-8AF0-FFC48EA71797}">
      <dgm:prSet/>
      <dgm:spPr/>
      <dgm:t>
        <a:bodyPr/>
        <a:lstStyle/>
        <a:p>
          <a:r>
            <a:rPr lang="en-CA"/>
            <a:t>Recognition of the OH&amp;S profession</a:t>
          </a:r>
          <a:endParaRPr lang="en-US"/>
        </a:p>
      </dgm:t>
    </dgm:pt>
    <dgm:pt modelId="{840DF790-5927-49ED-B8CE-F340AF86A1F0}" type="parTrans" cxnId="{B38EF6AA-0068-4979-AF26-7BFA15F1959F}">
      <dgm:prSet/>
      <dgm:spPr/>
      <dgm:t>
        <a:bodyPr/>
        <a:lstStyle/>
        <a:p>
          <a:endParaRPr lang="en-US"/>
        </a:p>
      </dgm:t>
    </dgm:pt>
    <dgm:pt modelId="{E50917AD-508F-4273-89B4-389414895C2E}" type="sibTrans" cxnId="{B38EF6AA-0068-4979-AF26-7BFA15F1959F}">
      <dgm:prSet/>
      <dgm:spPr/>
      <dgm:t>
        <a:bodyPr/>
        <a:lstStyle/>
        <a:p>
          <a:endParaRPr lang="en-US"/>
        </a:p>
      </dgm:t>
    </dgm:pt>
    <dgm:pt modelId="{BCA02D95-0FB4-456A-94C7-5AB7AECAAF8B}">
      <dgm:prSet/>
      <dgm:spPr/>
      <dgm:t>
        <a:bodyPr/>
        <a:lstStyle/>
        <a:p>
          <a:r>
            <a:rPr lang="en-CA" dirty="0"/>
            <a:t>Alberta initiative – Alberta Society of Health &amp; Safety Professionals</a:t>
          </a:r>
          <a:endParaRPr lang="en-US" dirty="0"/>
        </a:p>
      </dgm:t>
    </dgm:pt>
    <dgm:pt modelId="{972B7D22-3B40-48F7-B445-AEFF22416099}" type="parTrans" cxnId="{75C1D841-DB7C-43D2-A662-394004441048}">
      <dgm:prSet/>
      <dgm:spPr/>
      <dgm:t>
        <a:bodyPr/>
        <a:lstStyle/>
        <a:p>
          <a:endParaRPr lang="en-US"/>
        </a:p>
      </dgm:t>
    </dgm:pt>
    <dgm:pt modelId="{A6D31F00-7DD5-4C83-8D06-64ADD47019DE}" type="sibTrans" cxnId="{75C1D841-DB7C-43D2-A662-394004441048}">
      <dgm:prSet/>
      <dgm:spPr/>
      <dgm:t>
        <a:bodyPr/>
        <a:lstStyle/>
        <a:p>
          <a:endParaRPr lang="en-US"/>
        </a:p>
      </dgm:t>
    </dgm:pt>
    <dgm:pt modelId="{F3AA3C20-B415-4DB0-918F-95BC82324DB4}">
      <dgm:prSet/>
      <dgm:spPr/>
      <dgm:t>
        <a:bodyPr/>
        <a:lstStyle/>
        <a:p>
          <a:r>
            <a:rPr lang="en-CA" dirty="0"/>
            <a:t>CRSP/CSSE initiatives</a:t>
          </a:r>
          <a:endParaRPr lang="en-US" dirty="0"/>
        </a:p>
      </dgm:t>
    </dgm:pt>
    <dgm:pt modelId="{DF9AAC1D-AFE7-4285-829C-6952AEA8740A}" type="parTrans" cxnId="{40AB934E-CD2B-4BD0-B5BC-9E9C306A2EEE}">
      <dgm:prSet/>
      <dgm:spPr/>
      <dgm:t>
        <a:bodyPr/>
        <a:lstStyle/>
        <a:p>
          <a:endParaRPr lang="en-US"/>
        </a:p>
      </dgm:t>
    </dgm:pt>
    <dgm:pt modelId="{7ACA9330-3F73-462B-B531-A3165187A214}" type="sibTrans" cxnId="{40AB934E-CD2B-4BD0-B5BC-9E9C306A2EEE}">
      <dgm:prSet/>
      <dgm:spPr/>
      <dgm:t>
        <a:bodyPr/>
        <a:lstStyle/>
        <a:p>
          <a:endParaRPr lang="en-US"/>
        </a:p>
      </dgm:t>
    </dgm:pt>
    <dgm:pt modelId="{A10F8EE7-0AAA-4B94-8A24-48214445FFB1}">
      <dgm:prSet/>
      <dgm:spPr/>
      <dgm:t>
        <a:bodyPr/>
        <a:lstStyle/>
        <a:p>
          <a:r>
            <a:rPr lang="en-CA"/>
            <a:t>IOHA</a:t>
          </a:r>
          <a:endParaRPr lang="en-US"/>
        </a:p>
      </dgm:t>
    </dgm:pt>
    <dgm:pt modelId="{6AB9ED02-937A-490E-B950-8F1158E54339}" type="parTrans" cxnId="{3DC0B7CF-80B8-493C-9E4F-46B669674FDB}">
      <dgm:prSet/>
      <dgm:spPr/>
      <dgm:t>
        <a:bodyPr/>
        <a:lstStyle/>
        <a:p>
          <a:endParaRPr lang="en-US"/>
        </a:p>
      </dgm:t>
    </dgm:pt>
    <dgm:pt modelId="{92465682-6B75-41F9-9BDA-36E4F30694B5}" type="sibTrans" cxnId="{3DC0B7CF-80B8-493C-9E4F-46B669674FDB}">
      <dgm:prSet/>
      <dgm:spPr/>
      <dgm:t>
        <a:bodyPr/>
        <a:lstStyle/>
        <a:p>
          <a:endParaRPr lang="en-US"/>
        </a:p>
      </dgm:t>
    </dgm:pt>
    <dgm:pt modelId="{5BD6EE2E-9B70-465C-A050-3D020E798218}">
      <dgm:prSet/>
      <dgm:spPr/>
      <dgm:t>
        <a:bodyPr/>
        <a:lstStyle/>
        <a:p>
          <a:r>
            <a:rPr lang="en-CA" dirty="0"/>
            <a:t>Suggestion for the </a:t>
          </a:r>
          <a:r>
            <a:rPr lang="en-CA" b="0" i="0" dirty="0"/>
            <a:t>ISO17024</a:t>
          </a:r>
          <a:endParaRPr lang="en-US" b="0" i="0" dirty="0"/>
        </a:p>
      </dgm:t>
    </dgm:pt>
    <dgm:pt modelId="{6AAC1664-69B0-453B-8C6C-DC7E79E06231}" type="parTrans" cxnId="{F94F384F-A07C-44CB-84BD-7A5CDDE8BB1C}">
      <dgm:prSet/>
      <dgm:spPr/>
      <dgm:t>
        <a:bodyPr/>
        <a:lstStyle/>
        <a:p>
          <a:endParaRPr lang="en-US"/>
        </a:p>
      </dgm:t>
    </dgm:pt>
    <dgm:pt modelId="{73AE2A56-05D3-45F9-B217-08A65185ADEA}" type="sibTrans" cxnId="{F94F384F-A07C-44CB-84BD-7A5CDDE8BB1C}">
      <dgm:prSet/>
      <dgm:spPr/>
      <dgm:t>
        <a:bodyPr/>
        <a:lstStyle/>
        <a:p>
          <a:endParaRPr lang="en-US"/>
        </a:p>
      </dgm:t>
    </dgm:pt>
    <dgm:pt modelId="{B22CBAEB-AF25-41CE-98B2-D9093300DDC5}" type="pres">
      <dgm:prSet presAssocID="{9CB5F13A-48CC-44B2-A400-3353AA53DC3F}" presName="linear" presStyleCnt="0">
        <dgm:presLayoutVars>
          <dgm:dir/>
          <dgm:animLvl val="lvl"/>
          <dgm:resizeHandles val="exact"/>
        </dgm:presLayoutVars>
      </dgm:prSet>
      <dgm:spPr/>
    </dgm:pt>
    <dgm:pt modelId="{EFA6F6F0-6240-48BC-A17A-FA544BD254F1}" type="pres">
      <dgm:prSet presAssocID="{D55FD64B-B25D-4786-8AF0-FFC48EA71797}" presName="parentLin" presStyleCnt="0"/>
      <dgm:spPr/>
    </dgm:pt>
    <dgm:pt modelId="{B28A0EBC-3676-418A-98A6-51915C6A0777}" type="pres">
      <dgm:prSet presAssocID="{D55FD64B-B25D-4786-8AF0-FFC48EA71797}" presName="parentLeftMargin" presStyleLbl="node1" presStyleIdx="0" presStyleCnt="2"/>
      <dgm:spPr/>
    </dgm:pt>
    <dgm:pt modelId="{13A50899-8A4C-4646-8BC6-5A74EB731580}" type="pres">
      <dgm:prSet presAssocID="{D55FD64B-B25D-4786-8AF0-FFC48EA71797}" presName="parentText" presStyleLbl="node1" presStyleIdx="0" presStyleCnt="2">
        <dgm:presLayoutVars>
          <dgm:chMax val="0"/>
          <dgm:bulletEnabled val="1"/>
        </dgm:presLayoutVars>
      </dgm:prSet>
      <dgm:spPr/>
    </dgm:pt>
    <dgm:pt modelId="{547FA69F-C224-4987-A1B0-6D9738F5800D}" type="pres">
      <dgm:prSet presAssocID="{D55FD64B-B25D-4786-8AF0-FFC48EA71797}" presName="negativeSpace" presStyleCnt="0"/>
      <dgm:spPr/>
    </dgm:pt>
    <dgm:pt modelId="{07164E9E-08DF-486F-8EDB-F4010B6B59CA}" type="pres">
      <dgm:prSet presAssocID="{D55FD64B-B25D-4786-8AF0-FFC48EA71797}" presName="childText" presStyleLbl="conFgAcc1" presStyleIdx="0" presStyleCnt="2">
        <dgm:presLayoutVars>
          <dgm:bulletEnabled val="1"/>
        </dgm:presLayoutVars>
      </dgm:prSet>
      <dgm:spPr/>
    </dgm:pt>
    <dgm:pt modelId="{5DE52F9F-6519-4425-B4E8-5E637BC5B956}" type="pres">
      <dgm:prSet presAssocID="{E50917AD-508F-4273-89B4-389414895C2E}" presName="spaceBetweenRectangles" presStyleCnt="0"/>
      <dgm:spPr/>
    </dgm:pt>
    <dgm:pt modelId="{9665F903-15B6-462F-A498-A29073268FC9}" type="pres">
      <dgm:prSet presAssocID="{A10F8EE7-0AAA-4B94-8A24-48214445FFB1}" presName="parentLin" presStyleCnt="0"/>
      <dgm:spPr/>
    </dgm:pt>
    <dgm:pt modelId="{5DEB1C92-92B9-4C9B-B2E9-C4D92919CD10}" type="pres">
      <dgm:prSet presAssocID="{A10F8EE7-0AAA-4B94-8A24-48214445FFB1}" presName="parentLeftMargin" presStyleLbl="node1" presStyleIdx="0" presStyleCnt="2"/>
      <dgm:spPr/>
    </dgm:pt>
    <dgm:pt modelId="{7C7101F3-EF17-4BC7-9780-613257E5676B}" type="pres">
      <dgm:prSet presAssocID="{A10F8EE7-0AAA-4B94-8A24-48214445FFB1}" presName="parentText" presStyleLbl="node1" presStyleIdx="1" presStyleCnt="2">
        <dgm:presLayoutVars>
          <dgm:chMax val="0"/>
          <dgm:bulletEnabled val="1"/>
        </dgm:presLayoutVars>
      </dgm:prSet>
      <dgm:spPr/>
    </dgm:pt>
    <dgm:pt modelId="{6207322A-63C3-4A6F-8DD4-480C0652153B}" type="pres">
      <dgm:prSet presAssocID="{A10F8EE7-0AAA-4B94-8A24-48214445FFB1}" presName="negativeSpace" presStyleCnt="0"/>
      <dgm:spPr/>
    </dgm:pt>
    <dgm:pt modelId="{6A696E50-9AD8-485C-9DCE-713B598F8657}" type="pres">
      <dgm:prSet presAssocID="{A10F8EE7-0AAA-4B94-8A24-48214445FFB1}" presName="childText" presStyleLbl="conFgAcc1" presStyleIdx="1" presStyleCnt="2">
        <dgm:presLayoutVars>
          <dgm:bulletEnabled val="1"/>
        </dgm:presLayoutVars>
      </dgm:prSet>
      <dgm:spPr/>
    </dgm:pt>
  </dgm:ptLst>
  <dgm:cxnLst>
    <dgm:cxn modelId="{2B0A2104-F0FF-4643-8FD0-AA22C0D13B08}" type="presOf" srcId="{BCA02D95-0FB4-456A-94C7-5AB7AECAAF8B}" destId="{07164E9E-08DF-486F-8EDB-F4010B6B59CA}" srcOrd="0" destOrd="0" presId="urn:microsoft.com/office/officeart/2005/8/layout/list1"/>
    <dgm:cxn modelId="{E5205111-42AF-48B8-9FCF-7D2C9263E368}" type="presOf" srcId="{D55FD64B-B25D-4786-8AF0-FFC48EA71797}" destId="{B28A0EBC-3676-418A-98A6-51915C6A0777}" srcOrd="0" destOrd="0" presId="urn:microsoft.com/office/officeart/2005/8/layout/list1"/>
    <dgm:cxn modelId="{AD82C038-B5B5-4E57-9952-9AE10F406DAD}" type="presOf" srcId="{5BD6EE2E-9B70-465C-A050-3D020E798218}" destId="{6A696E50-9AD8-485C-9DCE-713B598F8657}" srcOrd="0" destOrd="0" presId="urn:microsoft.com/office/officeart/2005/8/layout/list1"/>
    <dgm:cxn modelId="{75C1D841-DB7C-43D2-A662-394004441048}" srcId="{D55FD64B-B25D-4786-8AF0-FFC48EA71797}" destId="{BCA02D95-0FB4-456A-94C7-5AB7AECAAF8B}" srcOrd="0" destOrd="0" parTransId="{972B7D22-3B40-48F7-B445-AEFF22416099}" sibTransId="{A6D31F00-7DD5-4C83-8D06-64ADD47019DE}"/>
    <dgm:cxn modelId="{2B6D714B-B559-4BDF-9BCB-AD41C6B25BA3}" type="presOf" srcId="{A10F8EE7-0AAA-4B94-8A24-48214445FFB1}" destId="{7C7101F3-EF17-4BC7-9780-613257E5676B}" srcOrd="1" destOrd="0" presId="urn:microsoft.com/office/officeart/2005/8/layout/list1"/>
    <dgm:cxn modelId="{40AB934E-CD2B-4BD0-B5BC-9E9C306A2EEE}" srcId="{D55FD64B-B25D-4786-8AF0-FFC48EA71797}" destId="{F3AA3C20-B415-4DB0-918F-95BC82324DB4}" srcOrd="1" destOrd="0" parTransId="{DF9AAC1D-AFE7-4285-829C-6952AEA8740A}" sibTransId="{7ACA9330-3F73-462B-B531-A3165187A214}"/>
    <dgm:cxn modelId="{F94F384F-A07C-44CB-84BD-7A5CDDE8BB1C}" srcId="{A10F8EE7-0AAA-4B94-8A24-48214445FFB1}" destId="{5BD6EE2E-9B70-465C-A050-3D020E798218}" srcOrd="0" destOrd="0" parTransId="{6AAC1664-69B0-453B-8C6C-DC7E79E06231}" sibTransId="{73AE2A56-05D3-45F9-B217-08A65185ADEA}"/>
    <dgm:cxn modelId="{B38EF6AA-0068-4979-AF26-7BFA15F1959F}" srcId="{9CB5F13A-48CC-44B2-A400-3353AA53DC3F}" destId="{D55FD64B-B25D-4786-8AF0-FFC48EA71797}" srcOrd="0" destOrd="0" parTransId="{840DF790-5927-49ED-B8CE-F340AF86A1F0}" sibTransId="{E50917AD-508F-4273-89B4-389414895C2E}"/>
    <dgm:cxn modelId="{B4CA36B7-54A2-451A-AA87-EAC35E750716}" type="presOf" srcId="{A10F8EE7-0AAA-4B94-8A24-48214445FFB1}" destId="{5DEB1C92-92B9-4C9B-B2E9-C4D92919CD10}" srcOrd="0" destOrd="0" presId="urn:microsoft.com/office/officeart/2005/8/layout/list1"/>
    <dgm:cxn modelId="{DE9A84BC-F9EE-4A20-A368-E83A0987860F}" type="presOf" srcId="{D55FD64B-B25D-4786-8AF0-FFC48EA71797}" destId="{13A50899-8A4C-4646-8BC6-5A74EB731580}" srcOrd="1" destOrd="0" presId="urn:microsoft.com/office/officeart/2005/8/layout/list1"/>
    <dgm:cxn modelId="{3BD4F0CD-E7BB-427B-AA20-01A6BB510039}" type="presOf" srcId="{9CB5F13A-48CC-44B2-A400-3353AA53DC3F}" destId="{B22CBAEB-AF25-41CE-98B2-D9093300DDC5}" srcOrd="0" destOrd="0" presId="urn:microsoft.com/office/officeart/2005/8/layout/list1"/>
    <dgm:cxn modelId="{3DC0B7CF-80B8-493C-9E4F-46B669674FDB}" srcId="{9CB5F13A-48CC-44B2-A400-3353AA53DC3F}" destId="{A10F8EE7-0AAA-4B94-8A24-48214445FFB1}" srcOrd="1" destOrd="0" parTransId="{6AB9ED02-937A-490E-B950-8F1158E54339}" sibTransId="{92465682-6B75-41F9-9BDA-36E4F30694B5}"/>
    <dgm:cxn modelId="{FC744DF4-3ACE-485E-95C0-6887150C21F2}" type="presOf" srcId="{F3AA3C20-B415-4DB0-918F-95BC82324DB4}" destId="{07164E9E-08DF-486F-8EDB-F4010B6B59CA}" srcOrd="0" destOrd="1" presId="urn:microsoft.com/office/officeart/2005/8/layout/list1"/>
    <dgm:cxn modelId="{004CACCF-601B-41DF-A432-6875C7F76AA4}" type="presParOf" srcId="{B22CBAEB-AF25-41CE-98B2-D9093300DDC5}" destId="{EFA6F6F0-6240-48BC-A17A-FA544BD254F1}" srcOrd="0" destOrd="0" presId="urn:microsoft.com/office/officeart/2005/8/layout/list1"/>
    <dgm:cxn modelId="{ECB49289-ECE7-4379-A50C-F939797EE516}" type="presParOf" srcId="{EFA6F6F0-6240-48BC-A17A-FA544BD254F1}" destId="{B28A0EBC-3676-418A-98A6-51915C6A0777}" srcOrd="0" destOrd="0" presId="urn:microsoft.com/office/officeart/2005/8/layout/list1"/>
    <dgm:cxn modelId="{E900154B-A4E8-448A-9948-74376615C807}" type="presParOf" srcId="{EFA6F6F0-6240-48BC-A17A-FA544BD254F1}" destId="{13A50899-8A4C-4646-8BC6-5A74EB731580}" srcOrd="1" destOrd="0" presId="urn:microsoft.com/office/officeart/2005/8/layout/list1"/>
    <dgm:cxn modelId="{9A9570D2-C950-4233-9784-C5D0B64A9CE6}" type="presParOf" srcId="{B22CBAEB-AF25-41CE-98B2-D9093300DDC5}" destId="{547FA69F-C224-4987-A1B0-6D9738F5800D}" srcOrd="1" destOrd="0" presId="urn:microsoft.com/office/officeart/2005/8/layout/list1"/>
    <dgm:cxn modelId="{B3BD866D-6C63-44F2-884B-5D3B28F3CAED}" type="presParOf" srcId="{B22CBAEB-AF25-41CE-98B2-D9093300DDC5}" destId="{07164E9E-08DF-486F-8EDB-F4010B6B59CA}" srcOrd="2" destOrd="0" presId="urn:microsoft.com/office/officeart/2005/8/layout/list1"/>
    <dgm:cxn modelId="{55B3205E-C100-46B1-BE99-6116FFB1D219}" type="presParOf" srcId="{B22CBAEB-AF25-41CE-98B2-D9093300DDC5}" destId="{5DE52F9F-6519-4425-B4E8-5E637BC5B956}" srcOrd="3" destOrd="0" presId="urn:microsoft.com/office/officeart/2005/8/layout/list1"/>
    <dgm:cxn modelId="{0497C50A-B88C-4F3D-B883-8442F266E35C}" type="presParOf" srcId="{B22CBAEB-AF25-41CE-98B2-D9093300DDC5}" destId="{9665F903-15B6-462F-A498-A29073268FC9}" srcOrd="4" destOrd="0" presId="urn:microsoft.com/office/officeart/2005/8/layout/list1"/>
    <dgm:cxn modelId="{795726EB-809A-4A68-AD21-7D48E7908D9C}" type="presParOf" srcId="{9665F903-15B6-462F-A498-A29073268FC9}" destId="{5DEB1C92-92B9-4C9B-B2E9-C4D92919CD10}" srcOrd="0" destOrd="0" presId="urn:microsoft.com/office/officeart/2005/8/layout/list1"/>
    <dgm:cxn modelId="{BF9D38D8-114D-404D-A248-2C947125588E}" type="presParOf" srcId="{9665F903-15B6-462F-A498-A29073268FC9}" destId="{7C7101F3-EF17-4BC7-9780-613257E5676B}" srcOrd="1" destOrd="0" presId="urn:microsoft.com/office/officeart/2005/8/layout/list1"/>
    <dgm:cxn modelId="{5696CC77-307D-488D-9C88-4D4B4C7DD08F}" type="presParOf" srcId="{B22CBAEB-AF25-41CE-98B2-D9093300DDC5}" destId="{6207322A-63C3-4A6F-8DD4-480C0652153B}" srcOrd="5" destOrd="0" presId="urn:microsoft.com/office/officeart/2005/8/layout/list1"/>
    <dgm:cxn modelId="{D526366F-1CA8-4DBB-868A-461FE764BFBD}" type="presParOf" srcId="{B22CBAEB-AF25-41CE-98B2-D9093300DDC5}" destId="{6A696E50-9AD8-485C-9DCE-713B598F8657}"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AE8D074-B601-42FA-9FC9-778D74AD8AF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AA879CE-308E-4A3F-8A7E-65418C21DDBD}">
      <dgm:prSet/>
      <dgm:spPr/>
      <dgm:t>
        <a:bodyPr/>
        <a:lstStyle/>
        <a:p>
          <a:r>
            <a:rPr lang="en-CA" baseline="0" dirty="0"/>
            <a:t>Complete the translation of the website</a:t>
          </a:r>
          <a:endParaRPr lang="en-US" dirty="0"/>
        </a:p>
      </dgm:t>
    </dgm:pt>
    <dgm:pt modelId="{97DF6718-61E2-49F4-876E-87C94DC98CA8}" type="parTrans" cxnId="{939122DB-8D19-48F3-9EE0-BD4B230A7044}">
      <dgm:prSet/>
      <dgm:spPr/>
      <dgm:t>
        <a:bodyPr/>
        <a:lstStyle/>
        <a:p>
          <a:endParaRPr lang="en-US"/>
        </a:p>
      </dgm:t>
    </dgm:pt>
    <dgm:pt modelId="{BA2F1C9D-9A45-4B93-AA4A-16A77CEBE102}" type="sibTrans" cxnId="{939122DB-8D19-48F3-9EE0-BD4B230A7044}">
      <dgm:prSet/>
      <dgm:spPr/>
      <dgm:t>
        <a:bodyPr/>
        <a:lstStyle/>
        <a:p>
          <a:endParaRPr lang="en-US"/>
        </a:p>
      </dgm:t>
    </dgm:pt>
    <dgm:pt modelId="{23571DD5-2133-4F4B-AA4B-B26AAAB100C6}">
      <dgm:prSet/>
      <dgm:spPr/>
      <dgm:t>
        <a:bodyPr/>
        <a:lstStyle/>
        <a:p>
          <a:r>
            <a:rPr lang="en-CA" baseline="0" dirty="0"/>
            <a:t>Positioning the ROH/ROHT in the OHS professionals' current discussions</a:t>
          </a:r>
          <a:endParaRPr lang="en-US" dirty="0"/>
        </a:p>
      </dgm:t>
    </dgm:pt>
    <dgm:pt modelId="{97CAFD85-6C61-4916-B22F-20BDCB38F38B}" type="parTrans" cxnId="{929EFA09-7F47-40FE-BC93-A366387D616B}">
      <dgm:prSet/>
      <dgm:spPr/>
      <dgm:t>
        <a:bodyPr/>
        <a:lstStyle/>
        <a:p>
          <a:endParaRPr lang="en-US"/>
        </a:p>
      </dgm:t>
    </dgm:pt>
    <dgm:pt modelId="{CA7144B2-2686-4ADE-92FE-66DCA8356952}" type="sibTrans" cxnId="{929EFA09-7F47-40FE-BC93-A366387D616B}">
      <dgm:prSet/>
      <dgm:spPr/>
      <dgm:t>
        <a:bodyPr/>
        <a:lstStyle/>
        <a:p>
          <a:endParaRPr lang="en-US"/>
        </a:p>
      </dgm:t>
    </dgm:pt>
    <dgm:pt modelId="{AC724614-2709-45A1-A293-F303A501C550}">
      <dgm:prSet/>
      <dgm:spPr/>
      <dgm:t>
        <a:bodyPr/>
        <a:lstStyle/>
        <a:p>
          <a:r>
            <a:rPr lang="en-CA"/>
            <a:t>AIHA new position : OH&amp;S science professionals</a:t>
          </a:r>
          <a:endParaRPr lang="en-US"/>
        </a:p>
      </dgm:t>
    </dgm:pt>
    <dgm:pt modelId="{9BE83875-57C3-4617-9750-CEB4EE8FC734}" type="parTrans" cxnId="{C5E7467A-EB42-4AD4-A4ED-23488E8E8592}">
      <dgm:prSet/>
      <dgm:spPr/>
      <dgm:t>
        <a:bodyPr/>
        <a:lstStyle/>
        <a:p>
          <a:endParaRPr lang="en-US"/>
        </a:p>
      </dgm:t>
    </dgm:pt>
    <dgm:pt modelId="{5DCBA199-A9A1-496F-8FF5-92F4E7347751}" type="sibTrans" cxnId="{C5E7467A-EB42-4AD4-A4ED-23488E8E8592}">
      <dgm:prSet/>
      <dgm:spPr/>
      <dgm:t>
        <a:bodyPr/>
        <a:lstStyle/>
        <a:p>
          <a:endParaRPr lang="en-US"/>
        </a:p>
      </dgm:t>
    </dgm:pt>
    <dgm:pt modelId="{9BBD7339-E5AF-4271-B6DE-4F5EA75E1D95}">
      <dgm:prSet/>
      <dgm:spPr/>
      <dgm:t>
        <a:bodyPr/>
        <a:lstStyle/>
        <a:p>
          <a:r>
            <a:rPr lang="en-CA" dirty="0"/>
            <a:t>ABIH position : Board of EHS credentials</a:t>
          </a:r>
          <a:endParaRPr lang="en-US" dirty="0"/>
        </a:p>
      </dgm:t>
    </dgm:pt>
    <dgm:pt modelId="{559B576F-1DD4-4FF6-A1A8-7B1381E331E8}" type="parTrans" cxnId="{869E4367-B280-41D2-B242-4A504BCB0511}">
      <dgm:prSet/>
      <dgm:spPr/>
      <dgm:t>
        <a:bodyPr/>
        <a:lstStyle/>
        <a:p>
          <a:endParaRPr lang="en-US"/>
        </a:p>
      </dgm:t>
    </dgm:pt>
    <dgm:pt modelId="{1190595A-18F2-4D91-9884-FA78B1683B40}" type="sibTrans" cxnId="{869E4367-B280-41D2-B242-4A504BCB0511}">
      <dgm:prSet/>
      <dgm:spPr/>
      <dgm:t>
        <a:bodyPr/>
        <a:lstStyle/>
        <a:p>
          <a:endParaRPr lang="en-US"/>
        </a:p>
      </dgm:t>
    </dgm:pt>
    <dgm:pt modelId="{629DCAC5-FC75-4F8D-AE95-9B0B05A492ED}">
      <dgm:prSet/>
      <dgm:spPr/>
      <dgm:t>
        <a:bodyPr/>
        <a:lstStyle/>
        <a:p>
          <a:r>
            <a:rPr lang="en-CA"/>
            <a:t>May require a special committee (White paper?)</a:t>
          </a:r>
          <a:endParaRPr lang="en-US"/>
        </a:p>
      </dgm:t>
    </dgm:pt>
    <dgm:pt modelId="{EBD75C21-EB91-4F88-8B35-E7EB05D4A2C5}" type="parTrans" cxnId="{449EFBBB-6BD5-4574-A418-ABB8ED54BD2F}">
      <dgm:prSet/>
      <dgm:spPr/>
      <dgm:t>
        <a:bodyPr/>
        <a:lstStyle/>
        <a:p>
          <a:endParaRPr lang="en-US"/>
        </a:p>
      </dgm:t>
    </dgm:pt>
    <dgm:pt modelId="{C7F331DB-DAAE-48E0-90F4-33BF07782382}" type="sibTrans" cxnId="{449EFBBB-6BD5-4574-A418-ABB8ED54BD2F}">
      <dgm:prSet/>
      <dgm:spPr/>
      <dgm:t>
        <a:bodyPr/>
        <a:lstStyle/>
        <a:p>
          <a:endParaRPr lang="en-US"/>
        </a:p>
      </dgm:t>
    </dgm:pt>
    <dgm:pt modelId="{0493BFE0-C300-4F3A-A93A-1F3D2B40CC8A}">
      <dgm:prSet/>
      <dgm:spPr/>
      <dgm:t>
        <a:bodyPr/>
        <a:lstStyle/>
        <a:p>
          <a:r>
            <a:rPr lang="en-CA"/>
            <a:t>Encourage stronger bounds with provincials OH associations</a:t>
          </a:r>
          <a:endParaRPr lang="en-US"/>
        </a:p>
      </dgm:t>
    </dgm:pt>
    <dgm:pt modelId="{319955D3-EB32-4487-8E3C-F67F0D6D83AA}" type="parTrans" cxnId="{5A0E2244-D10E-4584-87F7-C1F3B93238FE}">
      <dgm:prSet/>
      <dgm:spPr/>
      <dgm:t>
        <a:bodyPr/>
        <a:lstStyle/>
        <a:p>
          <a:endParaRPr lang="en-US"/>
        </a:p>
      </dgm:t>
    </dgm:pt>
    <dgm:pt modelId="{A9F7123E-1860-46BA-82D1-2BD6BBBF4228}" type="sibTrans" cxnId="{5A0E2244-D10E-4584-87F7-C1F3B93238FE}">
      <dgm:prSet/>
      <dgm:spPr/>
      <dgm:t>
        <a:bodyPr/>
        <a:lstStyle/>
        <a:p>
          <a:endParaRPr lang="en-US"/>
        </a:p>
      </dgm:t>
    </dgm:pt>
    <dgm:pt modelId="{81E9CDD1-E926-441E-8319-7EA83DCC3B8C}">
      <dgm:prSet/>
      <dgm:spPr/>
      <dgm:t>
        <a:bodyPr/>
        <a:lstStyle/>
        <a:p>
          <a:r>
            <a:rPr lang="en-CA" baseline="0"/>
            <a:t>Exam review committee</a:t>
          </a:r>
          <a:endParaRPr lang="en-US"/>
        </a:p>
      </dgm:t>
    </dgm:pt>
    <dgm:pt modelId="{50367B00-BA4D-406B-8F35-C66276098055}" type="parTrans" cxnId="{F14CAA6D-99CC-4498-8463-A3C2EF388992}">
      <dgm:prSet/>
      <dgm:spPr/>
      <dgm:t>
        <a:bodyPr/>
        <a:lstStyle/>
        <a:p>
          <a:endParaRPr lang="en-US"/>
        </a:p>
      </dgm:t>
    </dgm:pt>
    <dgm:pt modelId="{A4535E16-8355-40BD-BFDD-74EF8BB0DF04}" type="sibTrans" cxnId="{F14CAA6D-99CC-4498-8463-A3C2EF388992}">
      <dgm:prSet/>
      <dgm:spPr/>
      <dgm:t>
        <a:bodyPr/>
        <a:lstStyle/>
        <a:p>
          <a:endParaRPr lang="en-US"/>
        </a:p>
      </dgm:t>
    </dgm:pt>
    <dgm:pt modelId="{0D069909-F9C0-4C47-8CDF-DA7F1DE05950}">
      <dgm:prSet/>
      <dgm:spPr/>
      <dgm:t>
        <a:bodyPr/>
        <a:lstStyle/>
        <a:p>
          <a:r>
            <a:rPr lang="en-CA"/>
            <a:t>Is our model sustainable?</a:t>
          </a:r>
          <a:endParaRPr lang="en-US"/>
        </a:p>
      </dgm:t>
    </dgm:pt>
    <dgm:pt modelId="{D8F5716F-6AF3-4A3D-9AAC-86703F145C50}" type="parTrans" cxnId="{90050DDD-A380-4B9C-B607-A551E5766229}">
      <dgm:prSet/>
      <dgm:spPr/>
      <dgm:t>
        <a:bodyPr/>
        <a:lstStyle/>
        <a:p>
          <a:endParaRPr lang="en-US"/>
        </a:p>
      </dgm:t>
    </dgm:pt>
    <dgm:pt modelId="{3ED91108-06B9-4B6C-A35A-A2B4A3F24CB6}" type="sibTrans" cxnId="{90050DDD-A380-4B9C-B607-A551E5766229}">
      <dgm:prSet/>
      <dgm:spPr/>
      <dgm:t>
        <a:bodyPr/>
        <a:lstStyle/>
        <a:p>
          <a:endParaRPr lang="en-US"/>
        </a:p>
      </dgm:t>
    </dgm:pt>
    <dgm:pt modelId="{A3D5B97B-6DE2-4E1A-A60A-63E2F9844E4D}">
      <dgm:prSet/>
      <dgm:spPr/>
      <dgm:t>
        <a:bodyPr/>
        <a:lstStyle/>
        <a:p>
          <a:r>
            <a:rPr lang="en-CA" baseline="0"/>
            <a:t>Maintain/grow financial maturity</a:t>
          </a:r>
          <a:endParaRPr lang="en-US"/>
        </a:p>
      </dgm:t>
    </dgm:pt>
    <dgm:pt modelId="{FEEC5948-7D44-4301-91B6-7E79213F341C}" type="parTrans" cxnId="{8A982BBD-B539-4C20-AC43-FA9139B88A80}">
      <dgm:prSet/>
      <dgm:spPr/>
      <dgm:t>
        <a:bodyPr/>
        <a:lstStyle/>
        <a:p>
          <a:endParaRPr lang="en-US"/>
        </a:p>
      </dgm:t>
    </dgm:pt>
    <dgm:pt modelId="{733AFEF3-40D5-4B9B-A827-6871CA9C0638}" type="sibTrans" cxnId="{8A982BBD-B539-4C20-AC43-FA9139B88A80}">
      <dgm:prSet/>
      <dgm:spPr/>
      <dgm:t>
        <a:bodyPr/>
        <a:lstStyle/>
        <a:p>
          <a:endParaRPr lang="en-US"/>
        </a:p>
      </dgm:t>
    </dgm:pt>
    <dgm:pt modelId="{FC6C493F-6B39-44A5-A2E5-301C54960DE2}" type="pres">
      <dgm:prSet presAssocID="{FAE8D074-B601-42FA-9FC9-778D74AD8AF0}" presName="root" presStyleCnt="0">
        <dgm:presLayoutVars>
          <dgm:dir/>
          <dgm:resizeHandles val="exact"/>
        </dgm:presLayoutVars>
      </dgm:prSet>
      <dgm:spPr/>
    </dgm:pt>
    <dgm:pt modelId="{3763555A-F0A7-4D4C-912F-079E29B9780B}" type="pres">
      <dgm:prSet presAssocID="{9AA879CE-308E-4A3F-8A7E-65418C21DDBD}" presName="compNode" presStyleCnt="0"/>
      <dgm:spPr/>
    </dgm:pt>
    <dgm:pt modelId="{BDD6B16F-2F3B-47E0-8440-22E577D8FB64}" type="pres">
      <dgm:prSet presAssocID="{9AA879CE-308E-4A3F-8A7E-65418C21DDBD}" presName="bgRect" presStyleLbl="bgShp" presStyleIdx="0" presStyleCnt="4"/>
      <dgm:spPr/>
    </dgm:pt>
    <dgm:pt modelId="{FC634080-DC69-4643-8177-49FC2B332B21}" type="pres">
      <dgm:prSet presAssocID="{9AA879CE-308E-4A3F-8A7E-65418C21DDB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itor"/>
        </a:ext>
      </dgm:extLst>
    </dgm:pt>
    <dgm:pt modelId="{E7D92696-C417-41D3-9DE1-AEEEDF36743A}" type="pres">
      <dgm:prSet presAssocID="{9AA879CE-308E-4A3F-8A7E-65418C21DDBD}" presName="spaceRect" presStyleCnt="0"/>
      <dgm:spPr/>
    </dgm:pt>
    <dgm:pt modelId="{75510D24-966C-46AF-AB6C-295BFF37664C}" type="pres">
      <dgm:prSet presAssocID="{9AA879CE-308E-4A3F-8A7E-65418C21DDBD}" presName="parTx" presStyleLbl="revTx" presStyleIdx="0" presStyleCnt="6">
        <dgm:presLayoutVars>
          <dgm:chMax val="0"/>
          <dgm:chPref val="0"/>
        </dgm:presLayoutVars>
      </dgm:prSet>
      <dgm:spPr/>
    </dgm:pt>
    <dgm:pt modelId="{824AE779-B9C9-4EFC-8B16-60C31F942254}" type="pres">
      <dgm:prSet presAssocID="{BA2F1C9D-9A45-4B93-AA4A-16A77CEBE102}" presName="sibTrans" presStyleCnt="0"/>
      <dgm:spPr/>
    </dgm:pt>
    <dgm:pt modelId="{43B6AB20-6D61-46DF-A1AB-DDAE8459419A}" type="pres">
      <dgm:prSet presAssocID="{23571DD5-2133-4F4B-AA4B-B26AAAB100C6}" presName="compNode" presStyleCnt="0"/>
      <dgm:spPr/>
    </dgm:pt>
    <dgm:pt modelId="{0F3FF0F7-A601-47F7-A6CB-256F64BBD8C3}" type="pres">
      <dgm:prSet presAssocID="{23571DD5-2133-4F4B-AA4B-B26AAAB100C6}" presName="bgRect" presStyleLbl="bgShp" presStyleIdx="1" presStyleCnt="4"/>
      <dgm:spPr/>
    </dgm:pt>
    <dgm:pt modelId="{66D6AB67-F019-442B-AF9F-37DC8BA8761E}" type="pres">
      <dgm:prSet presAssocID="{23571DD5-2133-4F4B-AA4B-B26AAAB100C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keleton"/>
        </a:ext>
      </dgm:extLst>
    </dgm:pt>
    <dgm:pt modelId="{5C782AE5-492E-4C49-AC4D-4814C81B77D2}" type="pres">
      <dgm:prSet presAssocID="{23571DD5-2133-4F4B-AA4B-B26AAAB100C6}" presName="spaceRect" presStyleCnt="0"/>
      <dgm:spPr/>
    </dgm:pt>
    <dgm:pt modelId="{84B42317-A322-4051-8F35-4FF1DA3C31D9}" type="pres">
      <dgm:prSet presAssocID="{23571DD5-2133-4F4B-AA4B-B26AAAB100C6}" presName="parTx" presStyleLbl="revTx" presStyleIdx="1" presStyleCnt="6">
        <dgm:presLayoutVars>
          <dgm:chMax val="0"/>
          <dgm:chPref val="0"/>
        </dgm:presLayoutVars>
      </dgm:prSet>
      <dgm:spPr/>
    </dgm:pt>
    <dgm:pt modelId="{EEFD46D9-9B1F-4507-8A58-99107C753CF6}" type="pres">
      <dgm:prSet presAssocID="{23571DD5-2133-4F4B-AA4B-B26AAAB100C6}" presName="desTx" presStyleLbl="revTx" presStyleIdx="2" presStyleCnt="6">
        <dgm:presLayoutVars/>
      </dgm:prSet>
      <dgm:spPr/>
    </dgm:pt>
    <dgm:pt modelId="{688A985A-3815-4B07-95DA-7FAAB6328998}" type="pres">
      <dgm:prSet presAssocID="{CA7144B2-2686-4ADE-92FE-66DCA8356952}" presName="sibTrans" presStyleCnt="0"/>
      <dgm:spPr/>
    </dgm:pt>
    <dgm:pt modelId="{B490DB5D-B27A-4439-B395-D94F6B77DBF0}" type="pres">
      <dgm:prSet presAssocID="{81E9CDD1-E926-441E-8319-7EA83DCC3B8C}" presName="compNode" presStyleCnt="0"/>
      <dgm:spPr/>
    </dgm:pt>
    <dgm:pt modelId="{EFC8C7A6-C4D0-48A5-9A0B-647BBE8E3E58}" type="pres">
      <dgm:prSet presAssocID="{81E9CDD1-E926-441E-8319-7EA83DCC3B8C}" presName="bgRect" presStyleLbl="bgShp" presStyleIdx="2" presStyleCnt="4"/>
      <dgm:spPr/>
    </dgm:pt>
    <dgm:pt modelId="{AA9C7DE4-2B3C-402E-8984-69D0A93175D3}" type="pres">
      <dgm:prSet presAssocID="{81E9CDD1-E926-441E-8319-7EA83DCC3B8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4D2F9B67-A5D6-4339-93F7-4F74D9ED2BAD}" type="pres">
      <dgm:prSet presAssocID="{81E9CDD1-E926-441E-8319-7EA83DCC3B8C}" presName="spaceRect" presStyleCnt="0"/>
      <dgm:spPr/>
    </dgm:pt>
    <dgm:pt modelId="{65FBF7EC-54D6-4F7D-9287-D170A78E62E9}" type="pres">
      <dgm:prSet presAssocID="{81E9CDD1-E926-441E-8319-7EA83DCC3B8C}" presName="parTx" presStyleLbl="revTx" presStyleIdx="3" presStyleCnt="6">
        <dgm:presLayoutVars>
          <dgm:chMax val="0"/>
          <dgm:chPref val="0"/>
        </dgm:presLayoutVars>
      </dgm:prSet>
      <dgm:spPr/>
    </dgm:pt>
    <dgm:pt modelId="{6EC47DBD-4680-46DE-BBBB-8E261DACFE3C}" type="pres">
      <dgm:prSet presAssocID="{81E9CDD1-E926-441E-8319-7EA83DCC3B8C}" presName="desTx" presStyleLbl="revTx" presStyleIdx="4" presStyleCnt="6">
        <dgm:presLayoutVars/>
      </dgm:prSet>
      <dgm:spPr/>
    </dgm:pt>
    <dgm:pt modelId="{0AF68C79-AD39-4AAF-8B29-6C25169B16DE}" type="pres">
      <dgm:prSet presAssocID="{A4535E16-8355-40BD-BFDD-74EF8BB0DF04}" presName="sibTrans" presStyleCnt="0"/>
      <dgm:spPr/>
    </dgm:pt>
    <dgm:pt modelId="{A64FF3AF-A021-43A3-A405-427A29286A0B}" type="pres">
      <dgm:prSet presAssocID="{A3D5B97B-6DE2-4E1A-A60A-63E2F9844E4D}" presName="compNode" presStyleCnt="0"/>
      <dgm:spPr/>
    </dgm:pt>
    <dgm:pt modelId="{CFFB1248-043D-4623-A2CF-78224A600F26}" type="pres">
      <dgm:prSet presAssocID="{A3D5B97B-6DE2-4E1A-A60A-63E2F9844E4D}" presName="bgRect" presStyleLbl="bgShp" presStyleIdx="3" presStyleCnt="4"/>
      <dgm:spPr/>
    </dgm:pt>
    <dgm:pt modelId="{A0DEEA39-F6DF-432B-A0E5-3818EA2CBF1C}" type="pres">
      <dgm:prSet presAssocID="{A3D5B97B-6DE2-4E1A-A60A-63E2F9844E4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pward trend"/>
        </a:ext>
      </dgm:extLst>
    </dgm:pt>
    <dgm:pt modelId="{7D41892D-2AB2-447E-918A-4A0A055C75B8}" type="pres">
      <dgm:prSet presAssocID="{A3D5B97B-6DE2-4E1A-A60A-63E2F9844E4D}" presName="spaceRect" presStyleCnt="0"/>
      <dgm:spPr/>
    </dgm:pt>
    <dgm:pt modelId="{C5F93D1B-481E-4F1E-9655-050D4B3ECCC3}" type="pres">
      <dgm:prSet presAssocID="{A3D5B97B-6DE2-4E1A-A60A-63E2F9844E4D}" presName="parTx" presStyleLbl="revTx" presStyleIdx="5" presStyleCnt="6">
        <dgm:presLayoutVars>
          <dgm:chMax val="0"/>
          <dgm:chPref val="0"/>
        </dgm:presLayoutVars>
      </dgm:prSet>
      <dgm:spPr/>
    </dgm:pt>
  </dgm:ptLst>
  <dgm:cxnLst>
    <dgm:cxn modelId="{1FEDC501-DDF0-472D-BB46-0472624503BC}" type="presOf" srcId="{81E9CDD1-E926-441E-8319-7EA83DCC3B8C}" destId="{65FBF7EC-54D6-4F7D-9287-D170A78E62E9}" srcOrd="0" destOrd="0" presId="urn:microsoft.com/office/officeart/2018/2/layout/IconVerticalSolidList"/>
    <dgm:cxn modelId="{929EFA09-7F47-40FE-BC93-A366387D616B}" srcId="{FAE8D074-B601-42FA-9FC9-778D74AD8AF0}" destId="{23571DD5-2133-4F4B-AA4B-B26AAAB100C6}" srcOrd="1" destOrd="0" parTransId="{97CAFD85-6C61-4916-B22F-20BDCB38F38B}" sibTransId="{CA7144B2-2686-4ADE-92FE-66DCA8356952}"/>
    <dgm:cxn modelId="{0E3F040D-2EDA-443D-934C-48B3FCC9B8B5}" type="presOf" srcId="{629DCAC5-FC75-4F8D-AE95-9B0B05A492ED}" destId="{EEFD46D9-9B1F-4507-8A58-99107C753CF6}" srcOrd="0" destOrd="2" presId="urn:microsoft.com/office/officeart/2018/2/layout/IconVerticalSolidList"/>
    <dgm:cxn modelId="{1E2AFF2D-77E1-4198-B6AC-1EC0FDA37533}" type="presOf" srcId="{0D069909-F9C0-4C47-8CDF-DA7F1DE05950}" destId="{6EC47DBD-4680-46DE-BBBB-8E261DACFE3C}" srcOrd="0" destOrd="0" presId="urn:microsoft.com/office/officeart/2018/2/layout/IconVerticalSolidList"/>
    <dgm:cxn modelId="{EF551663-425C-44DC-A05C-23E896E14B39}" type="presOf" srcId="{23571DD5-2133-4F4B-AA4B-B26AAAB100C6}" destId="{84B42317-A322-4051-8F35-4FF1DA3C31D9}" srcOrd="0" destOrd="0" presId="urn:microsoft.com/office/officeart/2018/2/layout/IconVerticalSolidList"/>
    <dgm:cxn modelId="{5A0E2244-D10E-4584-87F7-C1F3B93238FE}" srcId="{23571DD5-2133-4F4B-AA4B-B26AAAB100C6}" destId="{0493BFE0-C300-4F3A-A93A-1F3D2B40CC8A}" srcOrd="3" destOrd="0" parTransId="{319955D3-EB32-4487-8E3C-F67F0D6D83AA}" sibTransId="{A9F7123E-1860-46BA-82D1-2BD6BBBF4228}"/>
    <dgm:cxn modelId="{869E4367-B280-41D2-B242-4A504BCB0511}" srcId="{23571DD5-2133-4F4B-AA4B-B26AAAB100C6}" destId="{9BBD7339-E5AF-4271-B6DE-4F5EA75E1D95}" srcOrd="1" destOrd="0" parTransId="{559B576F-1DD4-4FF6-A1A8-7B1381E331E8}" sibTransId="{1190595A-18F2-4D91-9884-FA78B1683B40}"/>
    <dgm:cxn modelId="{0407924D-D88D-4814-B6E7-45FDA09E70A5}" type="presOf" srcId="{0493BFE0-C300-4F3A-A93A-1F3D2B40CC8A}" destId="{EEFD46D9-9B1F-4507-8A58-99107C753CF6}" srcOrd="0" destOrd="3" presId="urn:microsoft.com/office/officeart/2018/2/layout/IconVerticalSolidList"/>
    <dgm:cxn modelId="{F14CAA6D-99CC-4498-8463-A3C2EF388992}" srcId="{FAE8D074-B601-42FA-9FC9-778D74AD8AF0}" destId="{81E9CDD1-E926-441E-8319-7EA83DCC3B8C}" srcOrd="2" destOrd="0" parTransId="{50367B00-BA4D-406B-8F35-C66276098055}" sibTransId="{A4535E16-8355-40BD-BFDD-74EF8BB0DF04}"/>
    <dgm:cxn modelId="{C5E7467A-EB42-4AD4-A4ED-23488E8E8592}" srcId="{23571DD5-2133-4F4B-AA4B-B26AAAB100C6}" destId="{AC724614-2709-45A1-A293-F303A501C550}" srcOrd="0" destOrd="0" parTransId="{9BE83875-57C3-4617-9750-CEB4EE8FC734}" sibTransId="{5DCBA199-A9A1-496F-8FF5-92F4E7347751}"/>
    <dgm:cxn modelId="{F1390E98-90FD-47B8-A99D-5C74458441CA}" type="presOf" srcId="{AC724614-2709-45A1-A293-F303A501C550}" destId="{EEFD46D9-9B1F-4507-8A58-99107C753CF6}" srcOrd="0" destOrd="0" presId="urn:microsoft.com/office/officeart/2018/2/layout/IconVerticalSolidList"/>
    <dgm:cxn modelId="{449EFBBB-6BD5-4574-A418-ABB8ED54BD2F}" srcId="{23571DD5-2133-4F4B-AA4B-B26AAAB100C6}" destId="{629DCAC5-FC75-4F8D-AE95-9B0B05A492ED}" srcOrd="2" destOrd="0" parTransId="{EBD75C21-EB91-4F88-8B35-E7EB05D4A2C5}" sibTransId="{C7F331DB-DAAE-48E0-90F4-33BF07782382}"/>
    <dgm:cxn modelId="{8A982BBD-B539-4C20-AC43-FA9139B88A80}" srcId="{FAE8D074-B601-42FA-9FC9-778D74AD8AF0}" destId="{A3D5B97B-6DE2-4E1A-A60A-63E2F9844E4D}" srcOrd="3" destOrd="0" parTransId="{FEEC5948-7D44-4301-91B6-7E79213F341C}" sibTransId="{733AFEF3-40D5-4B9B-A827-6871CA9C0638}"/>
    <dgm:cxn modelId="{3BFC07C9-896C-4352-B130-751D3D026EC1}" type="presOf" srcId="{9BBD7339-E5AF-4271-B6DE-4F5EA75E1D95}" destId="{EEFD46D9-9B1F-4507-8A58-99107C753CF6}" srcOrd="0" destOrd="1" presId="urn:microsoft.com/office/officeart/2018/2/layout/IconVerticalSolidList"/>
    <dgm:cxn modelId="{939122DB-8D19-48F3-9EE0-BD4B230A7044}" srcId="{FAE8D074-B601-42FA-9FC9-778D74AD8AF0}" destId="{9AA879CE-308E-4A3F-8A7E-65418C21DDBD}" srcOrd="0" destOrd="0" parTransId="{97DF6718-61E2-49F4-876E-87C94DC98CA8}" sibTransId="{BA2F1C9D-9A45-4B93-AA4A-16A77CEBE102}"/>
    <dgm:cxn modelId="{90050DDD-A380-4B9C-B607-A551E5766229}" srcId="{81E9CDD1-E926-441E-8319-7EA83DCC3B8C}" destId="{0D069909-F9C0-4C47-8CDF-DA7F1DE05950}" srcOrd="0" destOrd="0" parTransId="{D8F5716F-6AF3-4A3D-9AAC-86703F145C50}" sibTransId="{3ED91108-06B9-4B6C-A35A-A2B4A3F24CB6}"/>
    <dgm:cxn modelId="{6DE896E8-46D5-492D-A346-1A4D4398C186}" type="presOf" srcId="{FAE8D074-B601-42FA-9FC9-778D74AD8AF0}" destId="{FC6C493F-6B39-44A5-A2E5-301C54960DE2}" srcOrd="0" destOrd="0" presId="urn:microsoft.com/office/officeart/2018/2/layout/IconVerticalSolidList"/>
    <dgm:cxn modelId="{5BD236EE-0DF9-4D25-9555-2FAAC45BF6EA}" type="presOf" srcId="{A3D5B97B-6DE2-4E1A-A60A-63E2F9844E4D}" destId="{C5F93D1B-481E-4F1E-9655-050D4B3ECCC3}" srcOrd="0" destOrd="0" presId="urn:microsoft.com/office/officeart/2018/2/layout/IconVerticalSolidList"/>
    <dgm:cxn modelId="{66CE17FE-60B2-4871-BEF5-46A8F928B3CC}" type="presOf" srcId="{9AA879CE-308E-4A3F-8A7E-65418C21DDBD}" destId="{75510D24-966C-46AF-AB6C-295BFF37664C}" srcOrd="0" destOrd="0" presId="urn:microsoft.com/office/officeart/2018/2/layout/IconVerticalSolidList"/>
    <dgm:cxn modelId="{28F4150C-DEE7-4CC3-A99F-D6F4E828CB2B}" type="presParOf" srcId="{FC6C493F-6B39-44A5-A2E5-301C54960DE2}" destId="{3763555A-F0A7-4D4C-912F-079E29B9780B}" srcOrd="0" destOrd="0" presId="urn:microsoft.com/office/officeart/2018/2/layout/IconVerticalSolidList"/>
    <dgm:cxn modelId="{D4717A3F-E553-451B-9BF3-24C42572C164}" type="presParOf" srcId="{3763555A-F0A7-4D4C-912F-079E29B9780B}" destId="{BDD6B16F-2F3B-47E0-8440-22E577D8FB64}" srcOrd="0" destOrd="0" presId="urn:microsoft.com/office/officeart/2018/2/layout/IconVerticalSolidList"/>
    <dgm:cxn modelId="{9CA57655-E6F2-4D17-B33F-426912232E25}" type="presParOf" srcId="{3763555A-F0A7-4D4C-912F-079E29B9780B}" destId="{FC634080-DC69-4643-8177-49FC2B332B21}" srcOrd="1" destOrd="0" presId="urn:microsoft.com/office/officeart/2018/2/layout/IconVerticalSolidList"/>
    <dgm:cxn modelId="{2E4651DD-B07D-4760-AB36-52AF01C25C8E}" type="presParOf" srcId="{3763555A-F0A7-4D4C-912F-079E29B9780B}" destId="{E7D92696-C417-41D3-9DE1-AEEEDF36743A}" srcOrd="2" destOrd="0" presId="urn:microsoft.com/office/officeart/2018/2/layout/IconVerticalSolidList"/>
    <dgm:cxn modelId="{5106DF34-0560-4E9C-822D-BDC4DF9752A6}" type="presParOf" srcId="{3763555A-F0A7-4D4C-912F-079E29B9780B}" destId="{75510D24-966C-46AF-AB6C-295BFF37664C}" srcOrd="3" destOrd="0" presId="urn:microsoft.com/office/officeart/2018/2/layout/IconVerticalSolidList"/>
    <dgm:cxn modelId="{41357F08-CAC0-423E-B1B4-DDE0CD8DF03B}" type="presParOf" srcId="{FC6C493F-6B39-44A5-A2E5-301C54960DE2}" destId="{824AE779-B9C9-4EFC-8B16-60C31F942254}" srcOrd="1" destOrd="0" presId="urn:microsoft.com/office/officeart/2018/2/layout/IconVerticalSolidList"/>
    <dgm:cxn modelId="{1F146C42-7A33-49E8-8FD6-963EB27A1D5C}" type="presParOf" srcId="{FC6C493F-6B39-44A5-A2E5-301C54960DE2}" destId="{43B6AB20-6D61-46DF-A1AB-DDAE8459419A}" srcOrd="2" destOrd="0" presId="urn:microsoft.com/office/officeart/2018/2/layout/IconVerticalSolidList"/>
    <dgm:cxn modelId="{921F3D75-F8FD-470B-A2E4-53F6256A6705}" type="presParOf" srcId="{43B6AB20-6D61-46DF-A1AB-DDAE8459419A}" destId="{0F3FF0F7-A601-47F7-A6CB-256F64BBD8C3}" srcOrd="0" destOrd="0" presId="urn:microsoft.com/office/officeart/2018/2/layout/IconVerticalSolidList"/>
    <dgm:cxn modelId="{BE07B30D-544C-4539-BD01-2BCC21965578}" type="presParOf" srcId="{43B6AB20-6D61-46DF-A1AB-DDAE8459419A}" destId="{66D6AB67-F019-442B-AF9F-37DC8BA8761E}" srcOrd="1" destOrd="0" presId="urn:microsoft.com/office/officeart/2018/2/layout/IconVerticalSolidList"/>
    <dgm:cxn modelId="{1D3738D2-BC4E-4E1B-A913-AEA30DBC11E4}" type="presParOf" srcId="{43B6AB20-6D61-46DF-A1AB-DDAE8459419A}" destId="{5C782AE5-492E-4C49-AC4D-4814C81B77D2}" srcOrd="2" destOrd="0" presId="urn:microsoft.com/office/officeart/2018/2/layout/IconVerticalSolidList"/>
    <dgm:cxn modelId="{586A992E-B575-460E-B405-9674180860E2}" type="presParOf" srcId="{43B6AB20-6D61-46DF-A1AB-DDAE8459419A}" destId="{84B42317-A322-4051-8F35-4FF1DA3C31D9}" srcOrd="3" destOrd="0" presId="urn:microsoft.com/office/officeart/2018/2/layout/IconVerticalSolidList"/>
    <dgm:cxn modelId="{6ECBDAE9-F68D-4773-8B83-317451047F27}" type="presParOf" srcId="{43B6AB20-6D61-46DF-A1AB-DDAE8459419A}" destId="{EEFD46D9-9B1F-4507-8A58-99107C753CF6}" srcOrd="4" destOrd="0" presId="urn:microsoft.com/office/officeart/2018/2/layout/IconVerticalSolidList"/>
    <dgm:cxn modelId="{8B0D7DFA-0048-4D95-9228-BF23556BC32B}" type="presParOf" srcId="{FC6C493F-6B39-44A5-A2E5-301C54960DE2}" destId="{688A985A-3815-4B07-95DA-7FAAB6328998}" srcOrd="3" destOrd="0" presId="urn:microsoft.com/office/officeart/2018/2/layout/IconVerticalSolidList"/>
    <dgm:cxn modelId="{A0853E75-65BA-4562-8EE3-9737B64B41ED}" type="presParOf" srcId="{FC6C493F-6B39-44A5-A2E5-301C54960DE2}" destId="{B490DB5D-B27A-4439-B395-D94F6B77DBF0}" srcOrd="4" destOrd="0" presId="urn:microsoft.com/office/officeart/2018/2/layout/IconVerticalSolidList"/>
    <dgm:cxn modelId="{93E11C71-112B-4851-811A-F6B9C1318622}" type="presParOf" srcId="{B490DB5D-B27A-4439-B395-D94F6B77DBF0}" destId="{EFC8C7A6-C4D0-48A5-9A0B-647BBE8E3E58}" srcOrd="0" destOrd="0" presId="urn:microsoft.com/office/officeart/2018/2/layout/IconVerticalSolidList"/>
    <dgm:cxn modelId="{365077F6-E319-474E-B2AE-AE3A52580491}" type="presParOf" srcId="{B490DB5D-B27A-4439-B395-D94F6B77DBF0}" destId="{AA9C7DE4-2B3C-402E-8984-69D0A93175D3}" srcOrd="1" destOrd="0" presId="urn:microsoft.com/office/officeart/2018/2/layout/IconVerticalSolidList"/>
    <dgm:cxn modelId="{7255AA73-1344-44F7-B3FB-C3AEE69180E5}" type="presParOf" srcId="{B490DB5D-B27A-4439-B395-D94F6B77DBF0}" destId="{4D2F9B67-A5D6-4339-93F7-4F74D9ED2BAD}" srcOrd="2" destOrd="0" presId="urn:microsoft.com/office/officeart/2018/2/layout/IconVerticalSolidList"/>
    <dgm:cxn modelId="{CEACE932-7A03-467B-8F4C-0610B82E4953}" type="presParOf" srcId="{B490DB5D-B27A-4439-B395-D94F6B77DBF0}" destId="{65FBF7EC-54D6-4F7D-9287-D170A78E62E9}" srcOrd="3" destOrd="0" presId="urn:microsoft.com/office/officeart/2018/2/layout/IconVerticalSolidList"/>
    <dgm:cxn modelId="{85A404F3-A453-4816-BA08-4E83D7B8DFC5}" type="presParOf" srcId="{B490DB5D-B27A-4439-B395-D94F6B77DBF0}" destId="{6EC47DBD-4680-46DE-BBBB-8E261DACFE3C}" srcOrd="4" destOrd="0" presId="urn:microsoft.com/office/officeart/2018/2/layout/IconVerticalSolidList"/>
    <dgm:cxn modelId="{9AEDFA39-0E00-4DA9-A52B-15B2D8BBE0E0}" type="presParOf" srcId="{FC6C493F-6B39-44A5-A2E5-301C54960DE2}" destId="{0AF68C79-AD39-4AAF-8B29-6C25169B16DE}" srcOrd="5" destOrd="0" presId="urn:microsoft.com/office/officeart/2018/2/layout/IconVerticalSolidList"/>
    <dgm:cxn modelId="{E92019CD-165F-482B-8BBA-223800B3D661}" type="presParOf" srcId="{FC6C493F-6B39-44A5-A2E5-301C54960DE2}" destId="{A64FF3AF-A021-43A3-A405-427A29286A0B}" srcOrd="6" destOrd="0" presId="urn:microsoft.com/office/officeart/2018/2/layout/IconVerticalSolidList"/>
    <dgm:cxn modelId="{46F492F4-8CEF-4AC3-8E8F-CFD1EFDACAD7}" type="presParOf" srcId="{A64FF3AF-A021-43A3-A405-427A29286A0B}" destId="{CFFB1248-043D-4623-A2CF-78224A600F26}" srcOrd="0" destOrd="0" presId="urn:microsoft.com/office/officeart/2018/2/layout/IconVerticalSolidList"/>
    <dgm:cxn modelId="{8B6B37E4-CF49-4473-A2A7-80FDCD633D33}" type="presParOf" srcId="{A64FF3AF-A021-43A3-A405-427A29286A0B}" destId="{A0DEEA39-F6DF-432B-A0E5-3818EA2CBF1C}" srcOrd="1" destOrd="0" presId="urn:microsoft.com/office/officeart/2018/2/layout/IconVerticalSolidList"/>
    <dgm:cxn modelId="{7700B6D8-1848-4814-ADE6-07780667D591}" type="presParOf" srcId="{A64FF3AF-A021-43A3-A405-427A29286A0B}" destId="{7D41892D-2AB2-447E-918A-4A0A055C75B8}" srcOrd="2" destOrd="0" presId="urn:microsoft.com/office/officeart/2018/2/layout/IconVerticalSolidList"/>
    <dgm:cxn modelId="{72D3863C-8E15-4B74-BFE9-88F8E70D9689}" type="presParOf" srcId="{A64FF3AF-A021-43A3-A405-427A29286A0B}" destId="{C5F93D1B-481E-4F1E-9655-050D4B3ECCC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79875B4-57AA-4F55-9A2B-2AABCF00F2BC}" type="doc">
      <dgm:prSet loTypeId="urn:microsoft.com/office/officeart/2005/8/layout/hierarchy1" loCatId="hierarchy" qsTypeId="urn:microsoft.com/office/officeart/2005/8/quickstyle/simple2" qsCatId="simple" csTypeId="urn:microsoft.com/office/officeart/2005/8/colors/colorful2" csCatId="colorful" phldr="1"/>
      <dgm:spPr/>
      <dgm:t>
        <a:bodyPr/>
        <a:lstStyle/>
        <a:p>
          <a:endParaRPr lang="en-US"/>
        </a:p>
      </dgm:t>
    </dgm:pt>
    <dgm:pt modelId="{F64341C8-D37D-417D-A19A-51C281925201}">
      <dgm:prSet/>
      <dgm:spPr/>
      <dgm:t>
        <a:bodyPr/>
        <a:lstStyle/>
        <a:p>
          <a:r>
            <a:rPr lang="en-US" dirty="0"/>
            <a:t>Motion to adjourn</a:t>
          </a:r>
        </a:p>
      </dgm:t>
    </dgm:pt>
    <dgm:pt modelId="{BFD63066-DF23-4240-AF8D-097859D3C461}" type="parTrans" cxnId="{3274F4A0-CBE1-4F26-8F3B-CF2ED704B9BF}">
      <dgm:prSet/>
      <dgm:spPr/>
      <dgm:t>
        <a:bodyPr/>
        <a:lstStyle/>
        <a:p>
          <a:endParaRPr lang="en-US"/>
        </a:p>
      </dgm:t>
    </dgm:pt>
    <dgm:pt modelId="{2834234C-4FE8-4C6F-A37B-2DA491FB9F63}" type="sibTrans" cxnId="{3274F4A0-CBE1-4F26-8F3B-CF2ED704B9BF}">
      <dgm:prSet/>
      <dgm:spPr/>
      <dgm:t>
        <a:bodyPr/>
        <a:lstStyle/>
        <a:p>
          <a:endParaRPr lang="en-US"/>
        </a:p>
      </dgm:t>
    </dgm:pt>
    <dgm:pt modelId="{31ABABEA-2462-4DCD-9A2B-3C31D2266031}" type="pres">
      <dgm:prSet presAssocID="{979875B4-57AA-4F55-9A2B-2AABCF00F2BC}" presName="hierChild1" presStyleCnt="0">
        <dgm:presLayoutVars>
          <dgm:chPref val="1"/>
          <dgm:dir/>
          <dgm:animOne val="branch"/>
          <dgm:animLvl val="lvl"/>
          <dgm:resizeHandles/>
        </dgm:presLayoutVars>
      </dgm:prSet>
      <dgm:spPr/>
    </dgm:pt>
    <dgm:pt modelId="{664BBA9E-E56B-40E0-9921-BC5F16587243}" type="pres">
      <dgm:prSet presAssocID="{F64341C8-D37D-417D-A19A-51C281925201}" presName="hierRoot1" presStyleCnt="0"/>
      <dgm:spPr/>
    </dgm:pt>
    <dgm:pt modelId="{26B64DBE-0DC0-47A8-B167-8ABF377674A3}" type="pres">
      <dgm:prSet presAssocID="{F64341C8-D37D-417D-A19A-51C281925201}" presName="composite" presStyleCnt="0"/>
      <dgm:spPr/>
    </dgm:pt>
    <dgm:pt modelId="{BC1F646A-DB14-43BD-9216-C5CD6C82ECC9}" type="pres">
      <dgm:prSet presAssocID="{F64341C8-D37D-417D-A19A-51C281925201}" presName="background" presStyleLbl="node0" presStyleIdx="0" presStyleCnt="1"/>
      <dgm:spPr/>
    </dgm:pt>
    <dgm:pt modelId="{81BEB9C5-CBA2-450E-8C04-804BB63C5992}" type="pres">
      <dgm:prSet presAssocID="{F64341C8-D37D-417D-A19A-51C281925201}" presName="text" presStyleLbl="fgAcc0" presStyleIdx="0" presStyleCnt="1">
        <dgm:presLayoutVars>
          <dgm:chPref val="3"/>
        </dgm:presLayoutVars>
      </dgm:prSet>
      <dgm:spPr/>
    </dgm:pt>
    <dgm:pt modelId="{BA05AAD8-7629-4D25-B012-4D8883D5BA32}" type="pres">
      <dgm:prSet presAssocID="{F64341C8-D37D-417D-A19A-51C281925201}" presName="hierChild2" presStyleCnt="0"/>
      <dgm:spPr/>
    </dgm:pt>
  </dgm:ptLst>
  <dgm:cxnLst>
    <dgm:cxn modelId="{117F2C9B-0749-4580-8E7F-A0013B2A1DBB}" type="presOf" srcId="{979875B4-57AA-4F55-9A2B-2AABCF00F2BC}" destId="{31ABABEA-2462-4DCD-9A2B-3C31D2266031}" srcOrd="0" destOrd="0" presId="urn:microsoft.com/office/officeart/2005/8/layout/hierarchy1"/>
    <dgm:cxn modelId="{3274F4A0-CBE1-4F26-8F3B-CF2ED704B9BF}" srcId="{979875B4-57AA-4F55-9A2B-2AABCF00F2BC}" destId="{F64341C8-D37D-417D-A19A-51C281925201}" srcOrd="0" destOrd="0" parTransId="{BFD63066-DF23-4240-AF8D-097859D3C461}" sibTransId="{2834234C-4FE8-4C6F-A37B-2DA491FB9F63}"/>
    <dgm:cxn modelId="{EBA13AF9-3F0B-4ABB-A5F5-838D8A100E5A}" type="presOf" srcId="{F64341C8-D37D-417D-A19A-51C281925201}" destId="{81BEB9C5-CBA2-450E-8C04-804BB63C5992}" srcOrd="0" destOrd="0" presId="urn:microsoft.com/office/officeart/2005/8/layout/hierarchy1"/>
    <dgm:cxn modelId="{52B88C7A-6FEA-4289-B244-8983D625BBBA}" type="presParOf" srcId="{31ABABEA-2462-4DCD-9A2B-3C31D2266031}" destId="{664BBA9E-E56B-40E0-9921-BC5F16587243}" srcOrd="0" destOrd="0" presId="urn:microsoft.com/office/officeart/2005/8/layout/hierarchy1"/>
    <dgm:cxn modelId="{093BCF95-256E-489D-9B3E-B9EAF73E5173}" type="presParOf" srcId="{664BBA9E-E56B-40E0-9921-BC5F16587243}" destId="{26B64DBE-0DC0-47A8-B167-8ABF377674A3}" srcOrd="0" destOrd="0" presId="urn:microsoft.com/office/officeart/2005/8/layout/hierarchy1"/>
    <dgm:cxn modelId="{8F782683-773F-4617-AAF9-C7B9F57FD6A7}" type="presParOf" srcId="{26B64DBE-0DC0-47A8-B167-8ABF377674A3}" destId="{BC1F646A-DB14-43BD-9216-C5CD6C82ECC9}" srcOrd="0" destOrd="0" presId="urn:microsoft.com/office/officeart/2005/8/layout/hierarchy1"/>
    <dgm:cxn modelId="{6BCCB9B3-0710-4704-ABAD-6AD12944A110}" type="presParOf" srcId="{26B64DBE-0DC0-47A8-B167-8ABF377674A3}" destId="{81BEB9C5-CBA2-450E-8C04-804BB63C5992}" srcOrd="1" destOrd="0" presId="urn:microsoft.com/office/officeart/2005/8/layout/hierarchy1"/>
    <dgm:cxn modelId="{AE311AA7-4AFA-49DC-BE7A-B71BC19FAD36}" type="presParOf" srcId="{664BBA9E-E56B-40E0-9921-BC5F16587243}" destId="{BA05AAD8-7629-4D25-B012-4D8883D5BA3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F646A-DB14-43BD-9216-C5CD6C82ECC9}">
      <dsp:nvSpPr>
        <dsp:cNvPr id="0" name=""/>
        <dsp:cNvSpPr/>
      </dsp:nvSpPr>
      <dsp:spPr>
        <a:xfrm>
          <a:off x="1203" y="536719"/>
          <a:ext cx="4223907" cy="2682181"/>
        </a:xfrm>
        <a:prstGeom prst="roundRect">
          <a:avLst>
            <a:gd name="adj" fmla="val 10000"/>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1BEB9C5-CBA2-450E-8C04-804BB63C5992}">
      <dsp:nvSpPr>
        <dsp:cNvPr id="0" name=""/>
        <dsp:cNvSpPr/>
      </dsp:nvSpPr>
      <dsp:spPr>
        <a:xfrm>
          <a:off x="470526" y="982576"/>
          <a:ext cx="4223907" cy="2682181"/>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Motion to approve the Agenda</a:t>
          </a:r>
        </a:p>
      </dsp:txBody>
      <dsp:txXfrm>
        <a:off x="549084" y="1061134"/>
        <a:ext cx="4066791" cy="2525065"/>
      </dsp:txXfrm>
    </dsp:sp>
    <dsp:sp modelId="{D56775A2-5839-451E-A58F-6086E72588F5}">
      <dsp:nvSpPr>
        <dsp:cNvPr id="0" name=""/>
        <dsp:cNvSpPr/>
      </dsp:nvSpPr>
      <dsp:spPr>
        <a:xfrm>
          <a:off x="5163757" y="536719"/>
          <a:ext cx="4223907" cy="2682181"/>
        </a:xfrm>
        <a:prstGeom prst="roundRect">
          <a:avLst>
            <a:gd name="adj" fmla="val 10000"/>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2CD452E-5D91-47D5-BE5D-0F4E68D261E0}">
      <dsp:nvSpPr>
        <dsp:cNvPr id="0" name=""/>
        <dsp:cNvSpPr/>
      </dsp:nvSpPr>
      <dsp:spPr>
        <a:xfrm>
          <a:off x="5633080" y="982576"/>
          <a:ext cx="4223907" cy="2682181"/>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Second to approve the Agenda</a:t>
          </a:r>
        </a:p>
      </dsp:txBody>
      <dsp:txXfrm>
        <a:off x="5711638" y="1061134"/>
        <a:ext cx="4066791" cy="25250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F646A-DB14-43BD-9216-C5CD6C82ECC9}">
      <dsp:nvSpPr>
        <dsp:cNvPr id="0" name=""/>
        <dsp:cNvSpPr/>
      </dsp:nvSpPr>
      <dsp:spPr>
        <a:xfrm>
          <a:off x="1203" y="536719"/>
          <a:ext cx="4223907" cy="2682181"/>
        </a:xfrm>
        <a:prstGeom prst="roundRect">
          <a:avLst>
            <a:gd name="adj" fmla="val 10000"/>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1BEB9C5-CBA2-450E-8C04-804BB63C5992}">
      <dsp:nvSpPr>
        <dsp:cNvPr id="0" name=""/>
        <dsp:cNvSpPr/>
      </dsp:nvSpPr>
      <dsp:spPr>
        <a:xfrm>
          <a:off x="470526" y="982576"/>
          <a:ext cx="4223907" cy="2682181"/>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Motion to approve the 2019 minutes</a:t>
          </a:r>
        </a:p>
      </dsp:txBody>
      <dsp:txXfrm>
        <a:off x="549084" y="1061134"/>
        <a:ext cx="4066791" cy="2525065"/>
      </dsp:txXfrm>
    </dsp:sp>
    <dsp:sp modelId="{D56775A2-5839-451E-A58F-6086E72588F5}">
      <dsp:nvSpPr>
        <dsp:cNvPr id="0" name=""/>
        <dsp:cNvSpPr/>
      </dsp:nvSpPr>
      <dsp:spPr>
        <a:xfrm>
          <a:off x="5163757" y="536719"/>
          <a:ext cx="4223907" cy="2682181"/>
        </a:xfrm>
        <a:prstGeom prst="roundRect">
          <a:avLst>
            <a:gd name="adj" fmla="val 10000"/>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2CD452E-5D91-47D5-BE5D-0F4E68D261E0}">
      <dsp:nvSpPr>
        <dsp:cNvPr id="0" name=""/>
        <dsp:cNvSpPr/>
      </dsp:nvSpPr>
      <dsp:spPr>
        <a:xfrm>
          <a:off x="5633080" y="982576"/>
          <a:ext cx="4223907" cy="2682181"/>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Second to approve the 2019 minutes</a:t>
          </a:r>
        </a:p>
      </dsp:txBody>
      <dsp:txXfrm>
        <a:off x="5711638" y="1061134"/>
        <a:ext cx="4066791" cy="25250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988AE-C21E-49DF-8E11-57C69C676ECC}">
      <dsp:nvSpPr>
        <dsp:cNvPr id="0" name=""/>
        <dsp:cNvSpPr/>
      </dsp:nvSpPr>
      <dsp:spPr>
        <a:xfrm>
          <a:off x="0" y="642"/>
          <a:ext cx="5990135" cy="150307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BEA01F-BF60-4887-8807-832C7C0F136B}">
      <dsp:nvSpPr>
        <dsp:cNvPr id="0" name=""/>
        <dsp:cNvSpPr/>
      </dsp:nvSpPr>
      <dsp:spPr>
        <a:xfrm>
          <a:off x="454680" y="338834"/>
          <a:ext cx="826692" cy="8266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985D1F3-7564-487B-8203-3C7F6A905E49}">
      <dsp:nvSpPr>
        <dsp:cNvPr id="0" name=""/>
        <dsp:cNvSpPr/>
      </dsp:nvSpPr>
      <dsp:spPr>
        <a:xfrm>
          <a:off x="1736053" y="642"/>
          <a:ext cx="4254082" cy="1503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76" tIns="159076" rIns="159076" bIns="159076" numCol="1" spcCol="1270" anchor="ctr" anchorCtr="0">
          <a:noAutofit/>
        </a:bodyPr>
        <a:lstStyle/>
        <a:p>
          <a:pPr marL="0" lvl="0" indent="0" algn="l" defTabSz="1111250">
            <a:lnSpc>
              <a:spcPct val="90000"/>
            </a:lnSpc>
            <a:spcBef>
              <a:spcPct val="0"/>
            </a:spcBef>
            <a:spcAft>
              <a:spcPct val="35000"/>
            </a:spcAft>
            <a:buNone/>
          </a:pPr>
          <a:r>
            <a:rPr lang="en-US" sz="2500" kern="1200"/>
            <a:t>Update manual</a:t>
          </a:r>
        </a:p>
      </dsp:txBody>
      <dsp:txXfrm>
        <a:off x="1736053" y="642"/>
        <a:ext cx="4254082" cy="1503076"/>
      </dsp:txXfrm>
    </dsp:sp>
    <dsp:sp modelId="{7DDA203D-B11F-426E-BE0B-BA4778A9A244}">
      <dsp:nvSpPr>
        <dsp:cNvPr id="0" name=""/>
        <dsp:cNvSpPr/>
      </dsp:nvSpPr>
      <dsp:spPr>
        <a:xfrm>
          <a:off x="0" y="1879488"/>
          <a:ext cx="5990135" cy="150307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733972-6C5A-440E-96B7-A7D7FABC3914}">
      <dsp:nvSpPr>
        <dsp:cNvPr id="0" name=""/>
        <dsp:cNvSpPr/>
      </dsp:nvSpPr>
      <dsp:spPr>
        <a:xfrm>
          <a:off x="454680" y="2217680"/>
          <a:ext cx="826692" cy="8266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D6A26CE-2E0B-4E9F-823C-857EB56C5A2F}">
      <dsp:nvSpPr>
        <dsp:cNvPr id="0" name=""/>
        <dsp:cNvSpPr/>
      </dsp:nvSpPr>
      <dsp:spPr>
        <a:xfrm>
          <a:off x="1736053" y="1879488"/>
          <a:ext cx="4254082" cy="1503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76" tIns="159076" rIns="159076" bIns="159076" numCol="1" spcCol="1270" anchor="ctr" anchorCtr="0">
          <a:noAutofit/>
        </a:bodyPr>
        <a:lstStyle/>
        <a:p>
          <a:pPr marL="0" lvl="0" indent="0" algn="l" defTabSz="1111250">
            <a:lnSpc>
              <a:spcPct val="90000"/>
            </a:lnSpc>
            <a:spcBef>
              <a:spcPct val="0"/>
            </a:spcBef>
            <a:spcAft>
              <a:spcPct val="35000"/>
            </a:spcAft>
            <a:buNone/>
          </a:pPr>
          <a:r>
            <a:rPr lang="en-US" sz="2500" kern="1200"/>
            <a:t>Bilingual policy</a:t>
          </a:r>
        </a:p>
      </dsp:txBody>
      <dsp:txXfrm>
        <a:off x="1736053" y="1879488"/>
        <a:ext cx="4254082" cy="1503076"/>
      </dsp:txXfrm>
    </dsp:sp>
    <dsp:sp modelId="{49D3DF32-5C36-4CD7-BDAA-5B18D5332727}">
      <dsp:nvSpPr>
        <dsp:cNvPr id="0" name=""/>
        <dsp:cNvSpPr/>
      </dsp:nvSpPr>
      <dsp:spPr>
        <a:xfrm>
          <a:off x="0" y="3758334"/>
          <a:ext cx="5990135" cy="150307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39E171-9BFA-43BC-A7FB-FBFC2171C26E}">
      <dsp:nvSpPr>
        <dsp:cNvPr id="0" name=""/>
        <dsp:cNvSpPr/>
      </dsp:nvSpPr>
      <dsp:spPr>
        <a:xfrm>
          <a:off x="454680" y="4096527"/>
          <a:ext cx="826692" cy="8266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8ACFF96-6DED-426C-8EB1-E3A0D24B010B}">
      <dsp:nvSpPr>
        <dsp:cNvPr id="0" name=""/>
        <dsp:cNvSpPr/>
      </dsp:nvSpPr>
      <dsp:spPr>
        <a:xfrm>
          <a:off x="1736053" y="3758334"/>
          <a:ext cx="4254082" cy="1503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76" tIns="159076" rIns="159076" bIns="159076" numCol="1" spcCol="1270" anchor="ctr" anchorCtr="0">
          <a:noAutofit/>
        </a:bodyPr>
        <a:lstStyle/>
        <a:p>
          <a:pPr marL="0" lvl="0" indent="0" algn="l" defTabSz="1111250">
            <a:lnSpc>
              <a:spcPct val="90000"/>
            </a:lnSpc>
            <a:spcBef>
              <a:spcPct val="0"/>
            </a:spcBef>
            <a:spcAft>
              <a:spcPct val="35000"/>
            </a:spcAft>
            <a:buNone/>
          </a:pPr>
          <a:r>
            <a:rPr lang="en-US" sz="2500" kern="1200"/>
            <a:t>Retirement policy</a:t>
          </a:r>
        </a:p>
      </dsp:txBody>
      <dsp:txXfrm>
        <a:off x="1736053" y="3758334"/>
        <a:ext cx="4254082" cy="15030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F646A-DB14-43BD-9216-C5CD6C82ECC9}">
      <dsp:nvSpPr>
        <dsp:cNvPr id="0" name=""/>
        <dsp:cNvSpPr/>
      </dsp:nvSpPr>
      <dsp:spPr>
        <a:xfrm>
          <a:off x="1203" y="536719"/>
          <a:ext cx="4223907" cy="2682181"/>
        </a:xfrm>
        <a:prstGeom prst="roundRect">
          <a:avLst>
            <a:gd name="adj" fmla="val 10000"/>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1BEB9C5-CBA2-450E-8C04-804BB63C5992}">
      <dsp:nvSpPr>
        <dsp:cNvPr id="0" name=""/>
        <dsp:cNvSpPr/>
      </dsp:nvSpPr>
      <dsp:spPr>
        <a:xfrm>
          <a:off x="470526" y="982576"/>
          <a:ext cx="4223907" cy="2682181"/>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a:t>Motion to approve 2019 Audit</a:t>
          </a:r>
        </a:p>
      </dsp:txBody>
      <dsp:txXfrm>
        <a:off x="549084" y="1061134"/>
        <a:ext cx="4066791" cy="2525065"/>
      </dsp:txXfrm>
    </dsp:sp>
    <dsp:sp modelId="{D56775A2-5839-451E-A58F-6086E72588F5}">
      <dsp:nvSpPr>
        <dsp:cNvPr id="0" name=""/>
        <dsp:cNvSpPr/>
      </dsp:nvSpPr>
      <dsp:spPr>
        <a:xfrm>
          <a:off x="5163757" y="536719"/>
          <a:ext cx="4223907" cy="2682181"/>
        </a:xfrm>
        <a:prstGeom prst="roundRect">
          <a:avLst>
            <a:gd name="adj" fmla="val 10000"/>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2CD452E-5D91-47D5-BE5D-0F4E68D261E0}">
      <dsp:nvSpPr>
        <dsp:cNvPr id="0" name=""/>
        <dsp:cNvSpPr/>
      </dsp:nvSpPr>
      <dsp:spPr>
        <a:xfrm>
          <a:off x="5633080" y="982576"/>
          <a:ext cx="4223907" cy="2682181"/>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a:t>Second to approve 2019 Audit	</a:t>
          </a:r>
        </a:p>
      </dsp:txBody>
      <dsp:txXfrm>
        <a:off x="5711638" y="1061134"/>
        <a:ext cx="4066791" cy="25250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F646A-DB14-43BD-9216-C5CD6C82ECC9}">
      <dsp:nvSpPr>
        <dsp:cNvPr id="0" name=""/>
        <dsp:cNvSpPr/>
      </dsp:nvSpPr>
      <dsp:spPr>
        <a:xfrm>
          <a:off x="1203" y="536719"/>
          <a:ext cx="4223907" cy="2682181"/>
        </a:xfrm>
        <a:prstGeom prst="roundRect">
          <a:avLst>
            <a:gd name="adj" fmla="val 10000"/>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1BEB9C5-CBA2-450E-8C04-804BB63C5992}">
      <dsp:nvSpPr>
        <dsp:cNvPr id="0" name=""/>
        <dsp:cNvSpPr/>
      </dsp:nvSpPr>
      <dsp:spPr>
        <a:xfrm>
          <a:off x="470526" y="982576"/>
          <a:ext cx="4223907" cy="2682181"/>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Motion to appoint Auditor for 2020</a:t>
          </a:r>
        </a:p>
      </dsp:txBody>
      <dsp:txXfrm>
        <a:off x="549084" y="1061134"/>
        <a:ext cx="4066791" cy="2525065"/>
      </dsp:txXfrm>
    </dsp:sp>
    <dsp:sp modelId="{D56775A2-5839-451E-A58F-6086E72588F5}">
      <dsp:nvSpPr>
        <dsp:cNvPr id="0" name=""/>
        <dsp:cNvSpPr/>
      </dsp:nvSpPr>
      <dsp:spPr>
        <a:xfrm>
          <a:off x="5163757" y="536719"/>
          <a:ext cx="4223907" cy="2682181"/>
        </a:xfrm>
        <a:prstGeom prst="roundRect">
          <a:avLst>
            <a:gd name="adj" fmla="val 10000"/>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2CD452E-5D91-47D5-BE5D-0F4E68D261E0}">
      <dsp:nvSpPr>
        <dsp:cNvPr id="0" name=""/>
        <dsp:cNvSpPr/>
      </dsp:nvSpPr>
      <dsp:spPr>
        <a:xfrm>
          <a:off x="5633080" y="982576"/>
          <a:ext cx="4223907" cy="2682181"/>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Second to appoint Auditor for 2020</a:t>
          </a:r>
        </a:p>
      </dsp:txBody>
      <dsp:txXfrm>
        <a:off x="5711638" y="1061134"/>
        <a:ext cx="4066791" cy="25250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64E9E-08DF-486F-8EDB-F4010B6B59CA}">
      <dsp:nvSpPr>
        <dsp:cNvPr id="0" name=""/>
        <dsp:cNvSpPr/>
      </dsp:nvSpPr>
      <dsp:spPr>
        <a:xfrm>
          <a:off x="0" y="1554739"/>
          <a:ext cx="5990135" cy="1304100"/>
        </a:xfrm>
        <a:prstGeom prst="rect">
          <a:avLst/>
        </a:prstGeom>
        <a:solidFill>
          <a:schemeClr val="lt1">
            <a:alpha val="90000"/>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4901" tIns="374904" rIns="464901" bIns="128016" numCol="1" spcCol="1270" anchor="t" anchorCtr="0">
          <a:noAutofit/>
        </a:bodyPr>
        <a:lstStyle/>
        <a:p>
          <a:pPr marL="171450" lvl="1" indent="-171450" algn="l" defTabSz="800100">
            <a:lnSpc>
              <a:spcPct val="90000"/>
            </a:lnSpc>
            <a:spcBef>
              <a:spcPct val="0"/>
            </a:spcBef>
            <a:spcAft>
              <a:spcPct val="15000"/>
            </a:spcAft>
            <a:buChar char="•"/>
          </a:pPr>
          <a:r>
            <a:rPr lang="en-CA" sz="1800" kern="1200" dirty="0"/>
            <a:t>Alberta initiative – Alberta Society of Health &amp; Safety Professionals</a:t>
          </a:r>
          <a:endParaRPr lang="en-US" sz="1800" kern="1200" dirty="0"/>
        </a:p>
        <a:p>
          <a:pPr marL="171450" lvl="1" indent="-171450" algn="l" defTabSz="800100">
            <a:lnSpc>
              <a:spcPct val="90000"/>
            </a:lnSpc>
            <a:spcBef>
              <a:spcPct val="0"/>
            </a:spcBef>
            <a:spcAft>
              <a:spcPct val="15000"/>
            </a:spcAft>
            <a:buChar char="•"/>
          </a:pPr>
          <a:r>
            <a:rPr lang="en-CA" sz="1800" kern="1200" dirty="0"/>
            <a:t>CRSP/CSSE initiatives</a:t>
          </a:r>
          <a:endParaRPr lang="en-US" sz="1800" kern="1200" dirty="0"/>
        </a:p>
      </dsp:txBody>
      <dsp:txXfrm>
        <a:off x="0" y="1554739"/>
        <a:ext cx="5990135" cy="1304100"/>
      </dsp:txXfrm>
    </dsp:sp>
    <dsp:sp modelId="{13A50899-8A4C-4646-8BC6-5A74EB731580}">
      <dsp:nvSpPr>
        <dsp:cNvPr id="0" name=""/>
        <dsp:cNvSpPr/>
      </dsp:nvSpPr>
      <dsp:spPr>
        <a:xfrm>
          <a:off x="299506" y="1289059"/>
          <a:ext cx="4193095" cy="531360"/>
        </a:xfrm>
        <a:prstGeom prst="round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489" tIns="0" rIns="158489" bIns="0" numCol="1" spcCol="1270" anchor="ctr" anchorCtr="0">
          <a:noAutofit/>
        </a:bodyPr>
        <a:lstStyle/>
        <a:p>
          <a:pPr marL="0" lvl="0" indent="0" algn="l" defTabSz="800100">
            <a:lnSpc>
              <a:spcPct val="90000"/>
            </a:lnSpc>
            <a:spcBef>
              <a:spcPct val="0"/>
            </a:spcBef>
            <a:spcAft>
              <a:spcPct val="35000"/>
            </a:spcAft>
            <a:buNone/>
          </a:pPr>
          <a:r>
            <a:rPr lang="en-CA" sz="1800" kern="1200"/>
            <a:t>Recognition of the OH&amp;S profession</a:t>
          </a:r>
          <a:endParaRPr lang="en-US" sz="1800" kern="1200"/>
        </a:p>
      </dsp:txBody>
      <dsp:txXfrm>
        <a:off x="325445" y="1314998"/>
        <a:ext cx="4141217" cy="479482"/>
      </dsp:txXfrm>
    </dsp:sp>
    <dsp:sp modelId="{6A696E50-9AD8-485C-9DCE-713B598F8657}">
      <dsp:nvSpPr>
        <dsp:cNvPr id="0" name=""/>
        <dsp:cNvSpPr/>
      </dsp:nvSpPr>
      <dsp:spPr>
        <a:xfrm>
          <a:off x="0" y="3221719"/>
          <a:ext cx="5990135" cy="751275"/>
        </a:xfrm>
        <a:prstGeom prst="rect">
          <a:avLst/>
        </a:prstGeom>
        <a:solidFill>
          <a:schemeClr val="lt1">
            <a:alpha val="90000"/>
            <a:hueOff val="0"/>
            <a:satOff val="0"/>
            <a:lumOff val="0"/>
            <a:alphaOff val="0"/>
          </a:schemeClr>
        </a:solidFill>
        <a:ln w="13970" cap="flat" cmpd="sng" algn="ctr">
          <a:solidFill>
            <a:schemeClr val="accent2">
              <a:hueOff val="-7424668"/>
              <a:satOff val="2422"/>
              <a:lumOff val="-215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4901" tIns="374904" rIns="464901" bIns="128016" numCol="1" spcCol="1270" anchor="t" anchorCtr="0">
          <a:noAutofit/>
        </a:bodyPr>
        <a:lstStyle/>
        <a:p>
          <a:pPr marL="171450" lvl="1" indent="-171450" algn="l" defTabSz="800100">
            <a:lnSpc>
              <a:spcPct val="90000"/>
            </a:lnSpc>
            <a:spcBef>
              <a:spcPct val="0"/>
            </a:spcBef>
            <a:spcAft>
              <a:spcPct val="15000"/>
            </a:spcAft>
            <a:buChar char="•"/>
          </a:pPr>
          <a:r>
            <a:rPr lang="en-CA" sz="1800" kern="1200" dirty="0"/>
            <a:t>Suggestion for the </a:t>
          </a:r>
          <a:r>
            <a:rPr lang="en-CA" sz="1800" b="0" i="0" kern="1200" dirty="0"/>
            <a:t>ISO17024</a:t>
          </a:r>
          <a:endParaRPr lang="en-US" sz="1800" b="0" i="0" kern="1200" dirty="0"/>
        </a:p>
      </dsp:txBody>
      <dsp:txXfrm>
        <a:off x="0" y="3221719"/>
        <a:ext cx="5990135" cy="751275"/>
      </dsp:txXfrm>
    </dsp:sp>
    <dsp:sp modelId="{7C7101F3-EF17-4BC7-9780-613257E5676B}">
      <dsp:nvSpPr>
        <dsp:cNvPr id="0" name=""/>
        <dsp:cNvSpPr/>
      </dsp:nvSpPr>
      <dsp:spPr>
        <a:xfrm>
          <a:off x="299506" y="2956039"/>
          <a:ext cx="4193095" cy="531360"/>
        </a:xfrm>
        <a:prstGeom prst="roundRect">
          <a:avLst/>
        </a:prstGeom>
        <a:solidFill>
          <a:schemeClr val="accent2">
            <a:hueOff val="-7424668"/>
            <a:satOff val="2422"/>
            <a:lumOff val="-2157"/>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489" tIns="0" rIns="158489" bIns="0" numCol="1" spcCol="1270" anchor="ctr" anchorCtr="0">
          <a:noAutofit/>
        </a:bodyPr>
        <a:lstStyle/>
        <a:p>
          <a:pPr marL="0" lvl="0" indent="0" algn="l" defTabSz="800100">
            <a:lnSpc>
              <a:spcPct val="90000"/>
            </a:lnSpc>
            <a:spcBef>
              <a:spcPct val="0"/>
            </a:spcBef>
            <a:spcAft>
              <a:spcPct val="35000"/>
            </a:spcAft>
            <a:buNone/>
          </a:pPr>
          <a:r>
            <a:rPr lang="en-CA" sz="1800" kern="1200"/>
            <a:t>IOHA</a:t>
          </a:r>
          <a:endParaRPr lang="en-US" sz="1800" kern="1200"/>
        </a:p>
      </dsp:txBody>
      <dsp:txXfrm>
        <a:off x="325445" y="2981978"/>
        <a:ext cx="4141217" cy="4794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6B16F-2F3B-47E0-8440-22E577D8FB64}">
      <dsp:nvSpPr>
        <dsp:cNvPr id="0" name=""/>
        <dsp:cNvSpPr/>
      </dsp:nvSpPr>
      <dsp:spPr>
        <a:xfrm>
          <a:off x="0" y="3869"/>
          <a:ext cx="9691686" cy="90069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634080-DC69-4643-8177-49FC2B332B21}">
      <dsp:nvSpPr>
        <dsp:cNvPr id="0" name=""/>
        <dsp:cNvSpPr/>
      </dsp:nvSpPr>
      <dsp:spPr>
        <a:xfrm>
          <a:off x="272459" y="206525"/>
          <a:ext cx="495380" cy="49538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5510D24-966C-46AF-AB6C-295BFF37664C}">
      <dsp:nvSpPr>
        <dsp:cNvPr id="0" name=""/>
        <dsp:cNvSpPr/>
      </dsp:nvSpPr>
      <dsp:spPr>
        <a:xfrm>
          <a:off x="1040298" y="3869"/>
          <a:ext cx="8650371" cy="900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323" tIns="95323" rIns="95323" bIns="95323" numCol="1" spcCol="1270" anchor="ctr" anchorCtr="0">
          <a:noAutofit/>
        </a:bodyPr>
        <a:lstStyle/>
        <a:p>
          <a:pPr marL="0" lvl="0" indent="0" algn="l" defTabSz="800100">
            <a:lnSpc>
              <a:spcPct val="90000"/>
            </a:lnSpc>
            <a:spcBef>
              <a:spcPct val="0"/>
            </a:spcBef>
            <a:spcAft>
              <a:spcPct val="35000"/>
            </a:spcAft>
            <a:buNone/>
          </a:pPr>
          <a:r>
            <a:rPr lang="en-CA" sz="1800" kern="1200" baseline="0" dirty="0"/>
            <a:t>Complete the translation of the website</a:t>
          </a:r>
          <a:endParaRPr lang="en-US" sz="1800" kern="1200" dirty="0"/>
        </a:p>
      </dsp:txBody>
      <dsp:txXfrm>
        <a:off x="1040298" y="3869"/>
        <a:ext cx="8650371" cy="900691"/>
      </dsp:txXfrm>
    </dsp:sp>
    <dsp:sp modelId="{0F3FF0F7-A601-47F7-A6CB-256F64BBD8C3}">
      <dsp:nvSpPr>
        <dsp:cNvPr id="0" name=""/>
        <dsp:cNvSpPr/>
      </dsp:nvSpPr>
      <dsp:spPr>
        <a:xfrm>
          <a:off x="0" y="1129734"/>
          <a:ext cx="9691686" cy="90069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D6AB67-F019-442B-AF9F-37DC8BA8761E}">
      <dsp:nvSpPr>
        <dsp:cNvPr id="0" name=""/>
        <dsp:cNvSpPr/>
      </dsp:nvSpPr>
      <dsp:spPr>
        <a:xfrm>
          <a:off x="272459" y="1332389"/>
          <a:ext cx="495380" cy="49538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4B42317-A322-4051-8F35-4FF1DA3C31D9}">
      <dsp:nvSpPr>
        <dsp:cNvPr id="0" name=""/>
        <dsp:cNvSpPr/>
      </dsp:nvSpPr>
      <dsp:spPr>
        <a:xfrm>
          <a:off x="1040298" y="1129734"/>
          <a:ext cx="4361259" cy="900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323" tIns="95323" rIns="95323" bIns="95323" numCol="1" spcCol="1270" anchor="ctr" anchorCtr="0">
          <a:noAutofit/>
        </a:bodyPr>
        <a:lstStyle/>
        <a:p>
          <a:pPr marL="0" lvl="0" indent="0" algn="l" defTabSz="800100">
            <a:lnSpc>
              <a:spcPct val="90000"/>
            </a:lnSpc>
            <a:spcBef>
              <a:spcPct val="0"/>
            </a:spcBef>
            <a:spcAft>
              <a:spcPct val="35000"/>
            </a:spcAft>
            <a:buNone/>
          </a:pPr>
          <a:r>
            <a:rPr lang="en-CA" sz="1800" kern="1200" baseline="0" dirty="0"/>
            <a:t>Positioning the ROH/ROHT in the OHS professionals' current discussions</a:t>
          </a:r>
          <a:endParaRPr lang="en-US" sz="1800" kern="1200" dirty="0"/>
        </a:p>
      </dsp:txBody>
      <dsp:txXfrm>
        <a:off x="1040298" y="1129734"/>
        <a:ext cx="4361259" cy="900691"/>
      </dsp:txXfrm>
    </dsp:sp>
    <dsp:sp modelId="{EEFD46D9-9B1F-4507-8A58-99107C753CF6}">
      <dsp:nvSpPr>
        <dsp:cNvPr id="0" name=""/>
        <dsp:cNvSpPr/>
      </dsp:nvSpPr>
      <dsp:spPr>
        <a:xfrm>
          <a:off x="5401557" y="1129734"/>
          <a:ext cx="4289112" cy="900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323" tIns="95323" rIns="95323" bIns="95323" numCol="1" spcCol="1270" anchor="ctr" anchorCtr="0">
          <a:noAutofit/>
        </a:bodyPr>
        <a:lstStyle/>
        <a:p>
          <a:pPr marL="0" lvl="0" indent="0" algn="l" defTabSz="488950">
            <a:lnSpc>
              <a:spcPct val="90000"/>
            </a:lnSpc>
            <a:spcBef>
              <a:spcPct val="0"/>
            </a:spcBef>
            <a:spcAft>
              <a:spcPct val="35000"/>
            </a:spcAft>
            <a:buNone/>
          </a:pPr>
          <a:r>
            <a:rPr lang="en-CA" sz="1100" kern="1200"/>
            <a:t>AIHA new position : OH&amp;S science professionals</a:t>
          </a:r>
          <a:endParaRPr lang="en-US" sz="1100" kern="1200"/>
        </a:p>
        <a:p>
          <a:pPr marL="0" lvl="0" indent="0" algn="l" defTabSz="488950">
            <a:lnSpc>
              <a:spcPct val="90000"/>
            </a:lnSpc>
            <a:spcBef>
              <a:spcPct val="0"/>
            </a:spcBef>
            <a:spcAft>
              <a:spcPct val="35000"/>
            </a:spcAft>
            <a:buNone/>
          </a:pPr>
          <a:r>
            <a:rPr lang="en-CA" sz="1100" kern="1200" dirty="0"/>
            <a:t>ABIH position : Board of EHS credentials</a:t>
          </a:r>
          <a:endParaRPr lang="en-US" sz="1100" kern="1200" dirty="0"/>
        </a:p>
        <a:p>
          <a:pPr marL="0" lvl="0" indent="0" algn="l" defTabSz="488950">
            <a:lnSpc>
              <a:spcPct val="90000"/>
            </a:lnSpc>
            <a:spcBef>
              <a:spcPct val="0"/>
            </a:spcBef>
            <a:spcAft>
              <a:spcPct val="35000"/>
            </a:spcAft>
            <a:buNone/>
          </a:pPr>
          <a:r>
            <a:rPr lang="en-CA" sz="1100" kern="1200"/>
            <a:t>May require a special committee (White paper?)</a:t>
          </a:r>
          <a:endParaRPr lang="en-US" sz="1100" kern="1200"/>
        </a:p>
        <a:p>
          <a:pPr marL="0" lvl="0" indent="0" algn="l" defTabSz="488950">
            <a:lnSpc>
              <a:spcPct val="90000"/>
            </a:lnSpc>
            <a:spcBef>
              <a:spcPct val="0"/>
            </a:spcBef>
            <a:spcAft>
              <a:spcPct val="35000"/>
            </a:spcAft>
            <a:buNone/>
          </a:pPr>
          <a:r>
            <a:rPr lang="en-CA" sz="1100" kern="1200"/>
            <a:t>Encourage stronger bounds with provincials OH associations</a:t>
          </a:r>
          <a:endParaRPr lang="en-US" sz="1100" kern="1200"/>
        </a:p>
      </dsp:txBody>
      <dsp:txXfrm>
        <a:off x="5401557" y="1129734"/>
        <a:ext cx="4289112" cy="900691"/>
      </dsp:txXfrm>
    </dsp:sp>
    <dsp:sp modelId="{EFC8C7A6-C4D0-48A5-9A0B-647BBE8E3E58}">
      <dsp:nvSpPr>
        <dsp:cNvPr id="0" name=""/>
        <dsp:cNvSpPr/>
      </dsp:nvSpPr>
      <dsp:spPr>
        <a:xfrm>
          <a:off x="0" y="2255598"/>
          <a:ext cx="9691686" cy="90069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9C7DE4-2B3C-402E-8984-69D0A93175D3}">
      <dsp:nvSpPr>
        <dsp:cNvPr id="0" name=""/>
        <dsp:cNvSpPr/>
      </dsp:nvSpPr>
      <dsp:spPr>
        <a:xfrm>
          <a:off x="272459" y="2458253"/>
          <a:ext cx="495380" cy="49538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FBF7EC-54D6-4F7D-9287-D170A78E62E9}">
      <dsp:nvSpPr>
        <dsp:cNvPr id="0" name=""/>
        <dsp:cNvSpPr/>
      </dsp:nvSpPr>
      <dsp:spPr>
        <a:xfrm>
          <a:off x="1040298" y="2255598"/>
          <a:ext cx="4361259" cy="900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323" tIns="95323" rIns="95323" bIns="95323" numCol="1" spcCol="1270" anchor="ctr" anchorCtr="0">
          <a:noAutofit/>
        </a:bodyPr>
        <a:lstStyle/>
        <a:p>
          <a:pPr marL="0" lvl="0" indent="0" algn="l" defTabSz="800100">
            <a:lnSpc>
              <a:spcPct val="90000"/>
            </a:lnSpc>
            <a:spcBef>
              <a:spcPct val="0"/>
            </a:spcBef>
            <a:spcAft>
              <a:spcPct val="35000"/>
            </a:spcAft>
            <a:buNone/>
          </a:pPr>
          <a:r>
            <a:rPr lang="en-CA" sz="1800" kern="1200" baseline="0"/>
            <a:t>Exam review committee</a:t>
          </a:r>
          <a:endParaRPr lang="en-US" sz="1800" kern="1200"/>
        </a:p>
      </dsp:txBody>
      <dsp:txXfrm>
        <a:off x="1040298" y="2255598"/>
        <a:ext cx="4361259" cy="900691"/>
      </dsp:txXfrm>
    </dsp:sp>
    <dsp:sp modelId="{6EC47DBD-4680-46DE-BBBB-8E261DACFE3C}">
      <dsp:nvSpPr>
        <dsp:cNvPr id="0" name=""/>
        <dsp:cNvSpPr/>
      </dsp:nvSpPr>
      <dsp:spPr>
        <a:xfrm>
          <a:off x="5401557" y="2255598"/>
          <a:ext cx="4289112" cy="900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323" tIns="95323" rIns="95323" bIns="95323" numCol="1" spcCol="1270" anchor="ctr" anchorCtr="0">
          <a:noAutofit/>
        </a:bodyPr>
        <a:lstStyle/>
        <a:p>
          <a:pPr marL="0" lvl="0" indent="0" algn="l" defTabSz="488950">
            <a:lnSpc>
              <a:spcPct val="90000"/>
            </a:lnSpc>
            <a:spcBef>
              <a:spcPct val="0"/>
            </a:spcBef>
            <a:spcAft>
              <a:spcPct val="35000"/>
            </a:spcAft>
            <a:buNone/>
          </a:pPr>
          <a:r>
            <a:rPr lang="en-CA" sz="1100" kern="1200"/>
            <a:t>Is our model sustainable?</a:t>
          </a:r>
          <a:endParaRPr lang="en-US" sz="1100" kern="1200"/>
        </a:p>
      </dsp:txBody>
      <dsp:txXfrm>
        <a:off x="5401557" y="2255598"/>
        <a:ext cx="4289112" cy="900691"/>
      </dsp:txXfrm>
    </dsp:sp>
    <dsp:sp modelId="{CFFB1248-043D-4623-A2CF-78224A600F26}">
      <dsp:nvSpPr>
        <dsp:cNvPr id="0" name=""/>
        <dsp:cNvSpPr/>
      </dsp:nvSpPr>
      <dsp:spPr>
        <a:xfrm>
          <a:off x="0" y="3381462"/>
          <a:ext cx="9691686" cy="90069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DEEA39-F6DF-432B-A0E5-3818EA2CBF1C}">
      <dsp:nvSpPr>
        <dsp:cNvPr id="0" name=""/>
        <dsp:cNvSpPr/>
      </dsp:nvSpPr>
      <dsp:spPr>
        <a:xfrm>
          <a:off x="272459" y="3584118"/>
          <a:ext cx="495380" cy="49538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5F93D1B-481E-4F1E-9655-050D4B3ECCC3}">
      <dsp:nvSpPr>
        <dsp:cNvPr id="0" name=""/>
        <dsp:cNvSpPr/>
      </dsp:nvSpPr>
      <dsp:spPr>
        <a:xfrm>
          <a:off x="1040298" y="3381462"/>
          <a:ext cx="8650371" cy="900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323" tIns="95323" rIns="95323" bIns="95323" numCol="1" spcCol="1270" anchor="ctr" anchorCtr="0">
          <a:noAutofit/>
        </a:bodyPr>
        <a:lstStyle/>
        <a:p>
          <a:pPr marL="0" lvl="0" indent="0" algn="l" defTabSz="800100">
            <a:lnSpc>
              <a:spcPct val="90000"/>
            </a:lnSpc>
            <a:spcBef>
              <a:spcPct val="0"/>
            </a:spcBef>
            <a:spcAft>
              <a:spcPct val="35000"/>
            </a:spcAft>
            <a:buNone/>
          </a:pPr>
          <a:r>
            <a:rPr lang="en-CA" sz="1800" kern="1200" baseline="0"/>
            <a:t>Maintain/grow financial maturity</a:t>
          </a:r>
          <a:endParaRPr lang="en-US" sz="1800" kern="1200"/>
        </a:p>
      </dsp:txBody>
      <dsp:txXfrm>
        <a:off x="1040298" y="3381462"/>
        <a:ext cx="8650371" cy="90069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F646A-DB14-43BD-9216-C5CD6C82ECC9}">
      <dsp:nvSpPr>
        <dsp:cNvPr id="0" name=""/>
        <dsp:cNvSpPr/>
      </dsp:nvSpPr>
      <dsp:spPr>
        <a:xfrm>
          <a:off x="1781020" y="2547"/>
          <a:ext cx="5666534" cy="3598249"/>
        </a:xfrm>
        <a:prstGeom prst="roundRect">
          <a:avLst>
            <a:gd name="adj" fmla="val 10000"/>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1BEB9C5-CBA2-450E-8C04-804BB63C5992}">
      <dsp:nvSpPr>
        <dsp:cNvPr id="0" name=""/>
        <dsp:cNvSpPr/>
      </dsp:nvSpPr>
      <dsp:spPr>
        <a:xfrm>
          <a:off x="2410635" y="600681"/>
          <a:ext cx="5666534" cy="3598249"/>
        </a:xfrm>
        <a:prstGeom prst="roundRect">
          <a:avLst>
            <a:gd name="adj" fmla="val 10000"/>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Motion to adjourn</a:t>
          </a:r>
        </a:p>
      </dsp:txBody>
      <dsp:txXfrm>
        <a:off x="2516024" y="706070"/>
        <a:ext cx="5455756" cy="338747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1pPr>
            <a:lvl2pPr marL="914400" marR="0" lvl="1"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2pPr>
            <a:lvl3pPr marL="1371600" marR="0" lvl="2"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3pPr>
            <a:lvl4pPr marL="1828800" marR="0" lvl="3"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4pPr>
            <a:lvl5pPr marL="2286000" marR="0" lvl="4"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5pPr>
            <a:lvl6pPr marL="2743200" marR="0" lvl="5"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6pPr>
            <a:lvl7pPr marL="3200400" marR="0" lvl="6"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7pPr>
            <a:lvl8pPr marL="3657600" marR="0" lvl="7"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8pPr>
            <a:lvl9pPr marL="4114800" marR="0" lvl="8"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mbria"/>
                <a:ea typeface="Cambria"/>
                <a:cs typeface="Cambria"/>
                <a:sym typeface="Cambria"/>
              </a:rPr>
              <a:t>‹#›</a:t>
            </a:fld>
            <a:endParaRPr sz="1200" b="0" i="0" u="none" strike="noStrike" cap="none">
              <a:solidFill>
                <a:schemeClr val="dk1"/>
              </a:solidFill>
              <a:latin typeface="Cambria"/>
              <a:ea typeface="Cambria"/>
              <a:cs typeface="Cambria"/>
              <a:sym typeface="Cambria"/>
            </a:endParaRPr>
          </a:p>
        </p:txBody>
      </p:sp>
    </p:spTree>
    <p:extLst>
      <p:ext uri="{BB962C8B-B14F-4D97-AF65-F5344CB8AC3E}">
        <p14:creationId xmlns:p14="http://schemas.microsoft.com/office/powerpoint/2010/main" val="9307182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6" name="Google Shape;9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1000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5202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247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519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9850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8584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1: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3424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8955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3: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5929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3: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53207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7591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5995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33822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17013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7: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5840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8: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09881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0: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96131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1: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36790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 name="Google Shape;28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79739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3: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17418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03709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9: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7149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49982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30: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41590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31: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2" name="Google Shape;36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31463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3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8" name="Google Shape;36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4439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34: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88" name="Google Shape;38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10357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3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95" name="Google Shape;395;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49214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3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1" name="Google Shape;40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09947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37: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97756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38: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51921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37: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76373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39: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6473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9" name="Google Shape;10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73837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40: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6" name="Google Shape;436;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04502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41: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10865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4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38926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43: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86953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44: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7" name="Google Shape;467;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94985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35884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07971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25176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605636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Order from CRBOH website;</a:t>
            </a:r>
            <a:r>
              <a:rPr lang="en-US" baseline="0" dirty="0"/>
              <a:t>  self inking stamp $50 + HST;  embosser seal $65 = HST;  replacement ink pads $$</a:t>
            </a:r>
            <a:r>
              <a:rPr lang="en-US" baseline="0"/>
              <a:t>7.99  shipping $16</a:t>
            </a:r>
            <a:endParaRPr lang="en-CA"/>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mbria"/>
                <a:ea typeface="Cambria"/>
                <a:cs typeface="Cambria"/>
                <a:sym typeface="Cambria"/>
              </a:rPr>
              <a:t>52</a:t>
            </a:fld>
            <a:endParaRPr lang="en-US" sz="1200" b="0" i="0" u="none" strike="noStrike" cap="none">
              <a:solidFill>
                <a:schemeClr val="dk1"/>
              </a:solidFill>
              <a:latin typeface="Cambria"/>
              <a:ea typeface="Cambria"/>
              <a:cs typeface="Cambria"/>
              <a:sym typeface="Cambria"/>
            </a:endParaRPr>
          </a:p>
        </p:txBody>
      </p:sp>
    </p:spTree>
    <p:extLst>
      <p:ext uri="{BB962C8B-B14F-4D97-AF65-F5344CB8AC3E}">
        <p14:creationId xmlns:p14="http://schemas.microsoft.com/office/powerpoint/2010/main" val="411915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6" name="Google Shape;11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42306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93979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49: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2" name="Google Shape;502;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12832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54: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36725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01713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733508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53: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3" name="Google Shape;533;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630454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319052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5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1" name="Google Shape;551;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43534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13279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57: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3" name="Google Shape;563;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5605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3" name="Google Shape;12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7343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7572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741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1443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83284890-85D2-4D7B-8EF5-15A9C1DB8F42}" type="datetimeFigureOut">
              <a:rPr lang="en-US" smtClean="0"/>
              <a:t>6/15/2020</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4FAB73BC-B049-4115-A692-8D63A059BFB8}" type="slidenum">
              <a:rPr lang="en-US" smtClean="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9637937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076027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640423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49"/>
        <p:cNvGrpSpPr/>
        <p:nvPr/>
      </p:nvGrpSpPr>
      <p:grpSpPr>
        <a:xfrm>
          <a:off x="0" y="0"/>
          <a:ext cx="0" cy="0"/>
          <a:chOff x="0" y="0"/>
          <a:chExt cx="0" cy="0"/>
        </a:xfrm>
      </p:grpSpPr>
      <p:sp>
        <p:nvSpPr>
          <p:cNvPr id="51" name="Google Shape;51;p64"/>
          <p:cNvSpPr txBox="1">
            <a:spLocks noGrp="1"/>
          </p:cNvSpPr>
          <p:nvPr>
            <p:ph type="title"/>
          </p:nvPr>
        </p:nvSpPr>
        <p:spPr>
          <a:xfrm>
            <a:off x="8229600" y="2514600"/>
            <a:ext cx="347472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7E3D1E"/>
              </a:buClr>
              <a:buSzPts val="3200"/>
              <a:buFont typeface="Cambria"/>
              <a:buNone/>
              <a:defRPr sz="3200">
                <a:solidFill>
                  <a:srgbClr val="7E3D1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64" descr="An empty placeholder to add an image. Click on the placeholder and select the image that you wish to add"/>
          <p:cNvSpPr>
            <a:spLocks noGrp="1"/>
          </p:cNvSpPr>
          <p:nvPr>
            <p:ph type="pic" idx="2"/>
          </p:nvPr>
        </p:nvSpPr>
        <p:spPr>
          <a:xfrm>
            <a:off x="0" y="1325880"/>
            <a:ext cx="6858000" cy="4206240"/>
          </a:xfrm>
          <a:prstGeom prst="rect">
            <a:avLst/>
          </a:prstGeom>
          <a:solidFill>
            <a:schemeClr val="lt2"/>
          </a:solidFill>
          <a:ln>
            <a:noFill/>
          </a:ln>
          <a:effectLst>
            <a:outerShdw blurRad="63500" sx="101000" sy="101000" algn="ctr" rotWithShape="0">
              <a:srgbClr val="000000">
                <a:alpha val="14901"/>
              </a:srgbClr>
            </a:outerShdw>
          </a:effectLst>
        </p:spPr>
        <p:txBody>
          <a:bodyPr spcFirstLastPara="1" wrap="square" lIns="91425" tIns="45700" rIns="91425" bIns="45700" anchor="t" anchorCtr="0">
            <a:normAutofit/>
          </a:bodyPr>
          <a:lstStyle>
            <a:lvl1pPr marR="0" lvl="0" algn="ctr" rtl="0">
              <a:lnSpc>
                <a:spcPct val="90000"/>
              </a:lnSpc>
              <a:spcBef>
                <a:spcPts val="1800"/>
              </a:spcBef>
              <a:spcAft>
                <a:spcPts val="0"/>
              </a:spcAft>
              <a:buClr>
                <a:schemeClr val="accent1"/>
              </a:buClr>
              <a:buSzPts val="2400"/>
              <a:buFont typeface="Arial"/>
              <a:buNone/>
              <a:defRPr sz="2400" b="0" i="0" u="none" strike="noStrike" cap="none">
                <a:solidFill>
                  <a:schemeClr val="dk1"/>
                </a:solidFill>
                <a:latin typeface="Cambria"/>
                <a:ea typeface="Cambria"/>
                <a:cs typeface="Cambria"/>
                <a:sym typeface="Cambria"/>
              </a:defRPr>
            </a:lvl1pPr>
            <a:lvl2pPr marR="0" lvl="1" algn="l" rtl="0">
              <a:lnSpc>
                <a:spcPct val="90000"/>
              </a:lnSpc>
              <a:spcBef>
                <a:spcPts val="1000"/>
              </a:spcBef>
              <a:spcAft>
                <a:spcPts val="0"/>
              </a:spcAft>
              <a:buClr>
                <a:schemeClr val="accent1"/>
              </a:buClr>
              <a:buSzPts val="2800"/>
              <a:buFont typeface="Arial"/>
              <a:buNone/>
              <a:defRPr sz="2800" b="0" i="0" u="none" strike="noStrike" cap="none">
                <a:solidFill>
                  <a:schemeClr val="dk1"/>
                </a:solidFill>
                <a:latin typeface="Cambria"/>
                <a:ea typeface="Cambria"/>
                <a:cs typeface="Cambria"/>
                <a:sym typeface="Cambria"/>
              </a:defRPr>
            </a:lvl2pPr>
            <a:lvl3pPr marR="0" lvl="2" algn="l" rtl="0">
              <a:lnSpc>
                <a:spcPct val="90000"/>
              </a:lnSpc>
              <a:spcBef>
                <a:spcPts val="800"/>
              </a:spcBef>
              <a:spcAft>
                <a:spcPts val="0"/>
              </a:spcAft>
              <a:buClr>
                <a:schemeClr val="accent1"/>
              </a:buClr>
              <a:buSzPts val="2400"/>
              <a:buFont typeface="Arial"/>
              <a:buNone/>
              <a:defRPr sz="2400" b="0" i="0" u="none" strike="noStrike" cap="none">
                <a:solidFill>
                  <a:schemeClr val="dk1"/>
                </a:solidFill>
                <a:latin typeface="Cambria"/>
                <a:ea typeface="Cambria"/>
                <a:cs typeface="Cambria"/>
                <a:sym typeface="Cambria"/>
              </a:defRPr>
            </a:lvl3pPr>
            <a:lvl4pPr marR="0" lvl="3"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4pPr>
            <a:lvl5pPr marR="0" lvl="4"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5pPr>
            <a:lvl6pPr marR="0" lvl="5"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6pPr>
            <a:lvl7pPr marR="0" lvl="6"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7pPr>
            <a:lvl8pPr marR="0" lvl="7"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8pPr>
            <a:lvl9pPr marR="0" lvl="8"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9pPr>
          </a:lstStyle>
          <a:p>
            <a:endParaRPr/>
          </a:p>
        </p:txBody>
      </p:sp>
      <p:sp>
        <p:nvSpPr>
          <p:cNvPr id="53" name="Google Shape;53;p64"/>
          <p:cNvSpPr txBox="1">
            <a:spLocks noGrp="1"/>
          </p:cNvSpPr>
          <p:nvPr>
            <p:ph type="body" idx="1"/>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00"/>
              </a:spcBef>
              <a:spcAft>
                <a:spcPts val="0"/>
              </a:spcAft>
              <a:buSzPts val="1800"/>
              <a:buNone/>
              <a:defRPr sz="1800"/>
            </a:lvl1pPr>
            <a:lvl2pPr marL="914400" lvl="1" indent="-228600" algn="l">
              <a:lnSpc>
                <a:spcPct val="90000"/>
              </a:lnSpc>
              <a:spcBef>
                <a:spcPts val="10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800"/>
              </a:spcBef>
              <a:spcAft>
                <a:spcPts val="0"/>
              </a:spcAft>
              <a:buSzPts val="1000"/>
              <a:buNone/>
              <a:defRPr sz="1000"/>
            </a:lvl5pPr>
            <a:lvl6pPr marL="2743200" lvl="5" indent="-228600" algn="l">
              <a:lnSpc>
                <a:spcPct val="90000"/>
              </a:lnSpc>
              <a:spcBef>
                <a:spcPts val="800"/>
              </a:spcBef>
              <a:spcAft>
                <a:spcPts val="0"/>
              </a:spcAft>
              <a:buSzPts val="1000"/>
              <a:buNone/>
              <a:defRPr sz="1000"/>
            </a:lvl6pPr>
            <a:lvl7pPr marL="3200400" lvl="6" indent="-228600" algn="l">
              <a:lnSpc>
                <a:spcPct val="90000"/>
              </a:lnSpc>
              <a:spcBef>
                <a:spcPts val="800"/>
              </a:spcBef>
              <a:spcAft>
                <a:spcPts val="0"/>
              </a:spcAft>
              <a:buSzPts val="1000"/>
              <a:buNone/>
              <a:defRPr sz="1000"/>
            </a:lvl7pPr>
            <a:lvl8pPr marL="3657600" lvl="7" indent="-228600" algn="l">
              <a:lnSpc>
                <a:spcPct val="90000"/>
              </a:lnSpc>
              <a:spcBef>
                <a:spcPts val="800"/>
              </a:spcBef>
              <a:spcAft>
                <a:spcPts val="0"/>
              </a:spcAft>
              <a:buSzPts val="1000"/>
              <a:buNone/>
              <a:defRPr sz="1000"/>
            </a:lvl8pPr>
            <a:lvl9pPr marL="4114800" lvl="8" indent="-228600" algn="l">
              <a:lnSpc>
                <a:spcPct val="90000"/>
              </a:lnSpc>
              <a:spcBef>
                <a:spcPts val="800"/>
              </a:spcBef>
              <a:spcAft>
                <a:spcPts val="0"/>
              </a:spcAft>
              <a:buSzPts val="1000"/>
              <a:buNone/>
              <a:defRPr sz="1000"/>
            </a:lvl9pPr>
          </a:lstStyle>
          <a:p>
            <a:endParaRPr/>
          </a:p>
        </p:txBody>
      </p:sp>
      <p:sp>
        <p:nvSpPr>
          <p:cNvPr id="54" name="Google Shape;54;p64"/>
          <p:cNvSpPr txBox="1">
            <a:spLocks noGrp="1"/>
          </p:cNvSpPr>
          <p:nvPr>
            <p:ph type="ftr" idx="11"/>
          </p:nvPr>
        </p:nvSpPr>
        <p:spPr>
          <a:xfrm>
            <a:off x="1295400" y="6419462"/>
            <a:ext cx="5181600" cy="238902"/>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4"/>
          <p:cNvSpPr txBox="1">
            <a:spLocks noGrp="1"/>
          </p:cNvSpPr>
          <p:nvPr>
            <p:ph type="dt" idx="10"/>
          </p:nvPr>
        </p:nvSpPr>
        <p:spPr>
          <a:xfrm>
            <a:off x="8556170" y="6419462"/>
            <a:ext cx="1351383" cy="238902"/>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4"/>
          <p:cNvSpPr txBox="1">
            <a:spLocks noGrp="1"/>
          </p:cNvSpPr>
          <p:nvPr>
            <p:ph type="sldNum" idx="12"/>
          </p:nvPr>
        </p:nvSpPr>
        <p:spPr>
          <a:xfrm>
            <a:off x="10198358" y="6419462"/>
            <a:ext cx="698241" cy="2389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4237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312869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F822A4-8DA6-4447-9B1F-C5DB58435268}" type="datetimeFigureOut">
              <a:rPr lang="en-US" smtClean="0"/>
              <a:t>6/15/2020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45975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73678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689980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96394619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87109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943183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10801375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endParaRPr lang="en-C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C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66036333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hf sldNum="0"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9.xml"/><Relationship Id="rId1" Type="http://schemas.openxmlformats.org/officeDocument/2006/relationships/slideLayout" Target="../slideLayouts/slideLayout4.xml"/><Relationship Id="rId5" Type="http://schemas.openxmlformats.org/officeDocument/2006/relationships/image" Target="../media/image31.jpg"/><Relationship Id="rId4" Type="http://schemas.openxmlformats.org/officeDocument/2006/relationships/image" Target="../media/image30.jp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image" Target="../media/image5.jpg"/></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jpg"/><Relationship Id="rId12"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png"/><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image" Target="../media/image8.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0C3739BA-4B80-4E3C-8712-9B26CCB36DE0}"/>
              </a:ext>
            </a:extLst>
          </p:cNvPr>
          <p:cNvSpPr>
            <a:spLocks noGrp="1"/>
          </p:cNvSpPr>
          <p:nvPr>
            <p:ph type="subTitle" idx="1"/>
          </p:nvPr>
        </p:nvSpPr>
        <p:spPr>
          <a:xfrm>
            <a:off x="6706218" y="4324865"/>
            <a:ext cx="4952343" cy="2073905"/>
          </a:xfrm>
        </p:spPr>
        <p:txBody>
          <a:bodyPr anchor="t">
            <a:normAutofit/>
          </a:bodyPr>
          <a:lstStyle/>
          <a:p>
            <a:pPr lvl="0" algn="ctr">
              <a:lnSpc>
                <a:spcPct val="100000"/>
              </a:lnSpc>
              <a:spcBef>
                <a:spcPts val="0"/>
              </a:spcBef>
              <a:buSzPts val="2200"/>
            </a:pPr>
            <a:r>
              <a:rPr lang="en-US" sz="4000" b="1" dirty="0">
                <a:solidFill>
                  <a:schemeClr val="bg1"/>
                </a:solidFill>
              </a:rPr>
              <a:t>WELCOME</a:t>
            </a:r>
          </a:p>
          <a:p>
            <a:pPr lvl="0" algn="l">
              <a:lnSpc>
                <a:spcPct val="100000"/>
              </a:lnSpc>
              <a:spcBef>
                <a:spcPts val="0"/>
              </a:spcBef>
              <a:buSzPts val="2200"/>
            </a:pPr>
            <a:endParaRPr lang="en-US" sz="2000" b="1" dirty="0">
              <a:solidFill>
                <a:schemeClr val="bg1"/>
              </a:solidFill>
            </a:endParaRPr>
          </a:p>
          <a:p>
            <a:pPr lvl="0" algn="l">
              <a:lnSpc>
                <a:spcPct val="100000"/>
              </a:lnSpc>
              <a:spcBef>
                <a:spcPts val="0"/>
              </a:spcBef>
              <a:buSzPts val="2200"/>
            </a:pPr>
            <a:r>
              <a:rPr lang="en-US" sz="2000" b="1" dirty="0">
                <a:solidFill>
                  <a:schemeClr val="bg1"/>
                </a:solidFill>
              </a:rPr>
              <a:t>33</a:t>
            </a:r>
            <a:r>
              <a:rPr lang="en-US" sz="2000" b="1" baseline="30000" dirty="0">
                <a:solidFill>
                  <a:schemeClr val="bg1"/>
                </a:solidFill>
              </a:rPr>
              <a:t>RD</a:t>
            </a:r>
            <a:r>
              <a:rPr lang="en-US" sz="2000" b="1" dirty="0">
                <a:solidFill>
                  <a:schemeClr val="bg1"/>
                </a:solidFill>
              </a:rPr>
              <a:t> ANNUAL GENERAL MEETING</a:t>
            </a:r>
          </a:p>
          <a:p>
            <a:pPr lvl="0" algn="l">
              <a:lnSpc>
                <a:spcPct val="100000"/>
              </a:lnSpc>
              <a:spcBef>
                <a:spcPts val="0"/>
              </a:spcBef>
              <a:buSzPts val="2200"/>
            </a:pPr>
            <a:r>
              <a:rPr lang="en-US" sz="2000" b="1" dirty="0">
                <a:solidFill>
                  <a:schemeClr val="bg1"/>
                </a:solidFill>
              </a:rPr>
              <a:t>THURSDAY, JUNE 11</a:t>
            </a:r>
            <a:r>
              <a:rPr lang="en-US" sz="2000" b="1" baseline="30000" dirty="0">
                <a:solidFill>
                  <a:schemeClr val="bg1"/>
                </a:solidFill>
              </a:rPr>
              <a:t>TH</a:t>
            </a:r>
            <a:r>
              <a:rPr lang="en-US" sz="2000" b="1" dirty="0">
                <a:solidFill>
                  <a:schemeClr val="bg1"/>
                </a:solidFill>
              </a:rPr>
              <a:t>, 2020</a:t>
            </a:r>
          </a:p>
          <a:p>
            <a:pPr lvl="0" algn="l">
              <a:lnSpc>
                <a:spcPct val="100000"/>
              </a:lnSpc>
              <a:spcBef>
                <a:spcPts val="0"/>
              </a:spcBef>
              <a:buSzPts val="2200"/>
            </a:pPr>
            <a:r>
              <a:rPr lang="en-US" sz="2000" b="1" dirty="0">
                <a:solidFill>
                  <a:schemeClr val="bg1"/>
                </a:solidFill>
              </a:rPr>
              <a:t>VIRTUAL - GOTOMEETING</a:t>
            </a:r>
          </a:p>
          <a:p>
            <a:pPr algn="l"/>
            <a:endParaRPr lang="en-CA" sz="2000" dirty="0">
              <a:solidFill>
                <a:schemeClr val="bg1"/>
              </a:solidFill>
            </a:endParaRPr>
          </a:p>
        </p:txBody>
      </p:sp>
      <p:sp>
        <p:nvSpPr>
          <p:cNvPr id="11" name="Freeform: Shape 10">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Google Shape;113;p4" descr="A close up of a sign&#10;&#10;Description automatically generated">
            <a:extLst>
              <a:ext uri="{FF2B5EF4-FFF2-40B4-BE49-F238E27FC236}">
                <a16:creationId xmlns:a16="http://schemas.microsoft.com/office/drawing/2014/main" id="{DE46D4FF-3451-49A2-82FA-89FACB283BB1}"/>
              </a:ext>
            </a:extLst>
          </p:cNvPr>
          <p:cNvPicPr preferRelativeResize="0"/>
          <p:nvPr/>
        </p:nvPicPr>
        <p:blipFill rotWithShape="1">
          <a:blip r:embed="rId2"/>
          <a:stretch/>
        </p:blipFill>
        <p:spPr>
          <a:xfrm>
            <a:off x="7516816" y="579380"/>
            <a:ext cx="3245920" cy="2849620"/>
          </a:xfrm>
          <a:prstGeom prst="rect">
            <a:avLst/>
          </a:prstGeom>
          <a:noFill/>
        </p:spPr>
      </p:pic>
      <p:sp>
        <p:nvSpPr>
          <p:cNvPr id="5" name="Rectangle 4">
            <a:extLst>
              <a:ext uri="{FF2B5EF4-FFF2-40B4-BE49-F238E27FC236}">
                <a16:creationId xmlns:a16="http://schemas.microsoft.com/office/drawing/2014/main" id="{0D03E0D6-E29D-44A6-B611-CEE53B8BD9CC}"/>
              </a:ext>
            </a:extLst>
          </p:cNvPr>
          <p:cNvSpPr/>
          <p:nvPr/>
        </p:nvSpPr>
        <p:spPr>
          <a:xfrm>
            <a:off x="157035" y="121089"/>
            <a:ext cx="5488269" cy="4093428"/>
          </a:xfrm>
          <a:prstGeom prst="rect">
            <a:avLst/>
          </a:prstGeom>
        </p:spPr>
        <p:txBody>
          <a:bodyPr wrap="square">
            <a:spAutoFit/>
          </a:bodyPr>
          <a:lstStyle/>
          <a:p>
            <a:r>
              <a:rPr lang="en-US" sz="4400" dirty="0"/>
              <a:t>THE CANADIAN REGISTRATION BOARD OF OCCUPATIONAL HYGIENISTS</a:t>
            </a:r>
          </a:p>
          <a:p>
            <a:endParaRPr lang="en-US" sz="800" dirty="0">
              <a:solidFill>
                <a:schemeClr val="bg1"/>
              </a:solidFill>
            </a:endParaRPr>
          </a:p>
          <a:p>
            <a:endParaRPr lang="en-US" sz="1600" b="1" cap="none" dirty="0">
              <a:solidFill>
                <a:srgbClr val="FF0000"/>
              </a:solidFill>
              <a:latin typeface="Arial"/>
              <a:ea typeface="Arial"/>
              <a:cs typeface="Arial"/>
              <a:sym typeface="Arial"/>
            </a:endParaRPr>
          </a:p>
          <a:p>
            <a:r>
              <a:rPr lang="en-US" sz="1500" b="1" cap="none" dirty="0">
                <a:solidFill>
                  <a:srgbClr val="FF0000"/>
                </a:solidFill>
                <a:latin typeface="Arial"/>
                <a:ea typeface="Arial"/>
                <a:cs typeface="Arial"/>
                <a:sym typeface="Arial"/>
              </a:rPr>
              <a:t>ROH</a:t>
            </a:r>
            <a:r>
              <a:rPr lang="en-US" sz="1500" b="1" cap="none" baseline="30000" dirty="0">
                <a:solidFill>
                  <a:srgbClr val="FF0000"/>
                </a:solidFill>
                <a:latin typeface="Arial"/>
                <a:ea typeface="Arial"/>
                <a:cs typeface="Arial"/>
                <a:sym typeface="Arial"/>
              </a:rPr>
              <a:t>TM</a:t>
            </a:r>
            <a:r>
              <a:rPr lang="en-US" sz="1500" b="1" cap="none" dirty="0">
                <a:solidFill>
                  <a:srgbClr val="FF0000"/>
                </a:solidFill>
                <a:latin typeface="Arial"/>
                <a:ea typeface="Arial"/>
                <a:cs typeface="Arial"/>
                <a:sym typeface="Arial"/>
              </a:rPr>
              <a:t>-</a:t>
            </a:r>
            <a:r>
              <a:rPr lang="en-US" sz="1500" b="1" i="1" cap="none" dirty="0">
                <a:solidFill>
                  <a:srgbClr val="FF0000"/>
                </a:solidFill>
                <a:latin typeface="Arial"/>
                <a:ea typeface="Arial"/>
                <a:cs typeface="Arial"/>
                <a:sym typeface="Arial"/>
              </a:rPr>
              <a:t>The Mark of Professional Competence</a:t>
            </a:r>
            <a:r>
              <a:rPr lang="en-US" sz="1500" b="1" cap="none" dirty="0">
                <a:solidFill>
                  <a:srgbClr val="FF0000"/>
                </a:solidFill>
                <a:latin typeface="Arial"/>
                <a:ea typeface="Arial"/>
                <a:cs typeface="Arial"/>
                <a:sym typeface="Arial"/>
              </a:rPr>
              <a:t>-ROHT</a:t>
            </a:r>
            <a:r>
              <a:rPr lang="en-US" sz="1500" b="1" cap="none" baseline="30000" dirty="0">
                <a:solidFill>
                  <a:srgbClr val="FF0000"/>
                </a:solidFill>
                <a:latin typeface="Arial"/>
                <a:ea typeface="Arial"/>
                <a:cs typeface="Arial"/>
                <a:sym typeface="Arial"/>
              </a:rPr>
              <a:t>TM</a:t>
            </a:r>
            <a:endParaRPr lang="en-CA" sz="1500" b="1" dirty="0">
              <a:solidFill>
                <a:schemeClr val="bg1"/>
              </a:solidFill>
            </a:endParaRPr>
          </a:p>
        </p:txBody>
      </p:sp>
    </p:spTree>
    <p:extLst>
      <p:ext uri="{BB962C8B-B14F-4D97-AF65-F5344CB8AC3E}">
        <p14:creationId xmlns:p14="http://schemas.microsoft.com/office/powerpoint/2010/main" val="36133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0"/>
          <p:cNvSpPr txBox="1">
            <a:spLocks noGrp="1"/>
          </p:cNvSpPr>
          <p:nvPr>
            <p:ph type="ctr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dirty="0"/>
              <a:t>VICE PRESIDENT’S REPORT	</a:t>
            </a:r>
            <a:endParaRPr dirty="0"/>
          </a:p>
        </p:txBody>
      </p:sp>
      <p:sp>
        <p:nvSpPr>
          <p:cNvPr id="172" name="Google Shape;172;p10"/>
          <p:cNvSpPr txBox="1">
            <a:spLocks noGrp="1"/>
          </p:cNvSpPr>
          <p:nvPr>
            <p:ph type="subTitle" idx="1"/>
          </p:nvPr>
        </p:nvSpPr>
        <p:spPr>
          <a:prstGeom prst="rect">
            <a:avLst/>
          </a:prstGeom>
          <a:noFill/>
          <a:ln>
            <a:noFill/>
          </a:ln>
        </p:spPr>
        <p:txBody>
          <a:bodyPr spcFirstLastPara="1" wrap="square" lIns="91425" tIns="45700" rIns="91425" bIns="45700" anchor="t" anchorCtr="0">
            <a:normAutofit/>
          </a:bodyPr>
          <a:lstStyle/>
          <a:p>
            <a:pPr lvl="0">
              <a:lnSpc>
                <a:spcPct val="90000"/>
              </a:lnSpc>
              <a:spcBef>
                <a:spcPts val="0"/>
              </a:spcBef>
              <a:spcAft>
                <a:spcPts val="0"/>
              </a:spcAft>
              <a:buSzPts val="2000"/>
            </a:pPr>
            <a:r>
              <a:rPr lang="en-US" dirty="0"/>
              <a:t>MARC-ANDRÉ LAVOIE</a:t>
            </a:r>
          </a:p>
        </p:txBody>
      </p:sp>
      <p:pic>
        <p:nvPicPr>
          <p:cNvPr id="173" name="Google Shape;173;p10"/>
          <p:cNvPicPr preferRelativeResize="0"/>
          <p:nvPr/>
        </p:nvPicPr>
        <p:blipFill rotWithShape="1">
          <a:blip r:embed="rId3">
            <a:alphaModFix/>
          </a:blip>
          <a:srcRect/>
          <a:stretch/>
        </p:blipFill>
        <p:spPr>
          <a:xfrm>
            <a:off x="9759562" y="1020377"/>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p:cNvGrpSpPr/>
        <p:nvPr/>
      </p:nvGrpSpPr>
      <p:grpSpPr>
        <a:xfrm>
          <a:off x="0" y="0"/>
          <a:ext cx="0" cy="0"/>
          <a:chOff x="0" y="0"/>
          <a:chExt cx="0" cy="0"/>
        </a:xfrm>
      </p:grpSpPr>
      <p:sp>
        <p:nvSpPr>
          <p:cNvPr id="151" name="Rectangle 150">
            <a:extLst>
              <a:ext uri="{FF2B5EF4-FFF2-40B4-BE49-F238E27FC236}">
                <a16:creationId xmlns:a16="http://schemas.microsoft.com/office/drawing/2014/main" id="{C68C397E-C9BC-4DE8-986D-204E427AD9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3" name="Rectangle 152">
            <a:extLst>
              <a:ext uri="{FF2B5EF4-FFF2-40B4-BE49-F238E27FC236}">
                <a16:creationId xmlns:a16="http://schemas.microsoft.com/office/drawing/2014/main" id="{30B3D270-B19D-4DB8-BD3C-3E707485B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5416"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27" name="Google Shape;527;p52"/>
          <p:cNvSpPr txBox="1">
            <a:spLocks noGrp="1"/>
          </p:cNvSpPr>
          <p:nvPr>
            <p:ph type="title"/>
          </p:nvPr>
        </p:nvSpPr>
        <p:spPr>
          <a:xfrm>
            <a:off x="566058" y="836023"/>
            <a:ext cx="2718788" cy="5183777"/>
          </a:xfrm>
          <a:prstGeom prst="rect">
            <a:avLst/>
          </a:prstGeom>
        </p:spPr>
        <p:txBody>
          <a:bodyPr spcFirstLastPara="1" vert="horz" lIns="91440" tIns="45720" rIns="91440" bIns="45720" rtlCol="0" anchor="ctr" anchorCtr="0">
            <a:normAutofit/>
          </a:bodyPr>
          <a:lstStyle/>
          <a:p>
            <a:pPr marL="0" lvl="0" indent="0">
              <a:spcAft>
                <a:spcPts val="0"/>
              </a:spcAft>
              <a:buClr>
                <a:srgbClr val="7E3D1E"/>
              </a:buClr>
              <a:buSzPts val="2880"/>
            </a:pPr>
            <a:br>
              <a:rPr lang="en-US" sz="2800">
                <a:solidFill>
                  <a:srgbClr val="FFFFFF"/>
                </a:solidFill>
              </a:rPr>
            </a:br>
            <a:br>
              <a:rPr lang="en-US" sz="2800">
                <a:solidFill>
                  <a:srgbClr val="FFFFFF"/>
                </a:solidFill>
              </a:rPr>
            </a:br>
            <a:br>
              <a:rPr lang="en-US" sz="2800">
                <a:solidFill>
                  <a:srgbClr val="FFFFFF"/>
                </a:solidFill>
              </a:rPr>
            </a:br>
            <a:r>
              <a:rPr lang="en-US" sz="2800">
                <a:solidFill>
                  <a:srgbClr val="FFFFFF"/>
                </a:solidFill>
              </a:rPr>
              <a:t>VICE PRESIDENT’S REPORT</a:t>
            </a:r>
          </a:p>
        </p:txBody>
      </p:sp>
      <p:sp>
        <p:nvSpPr>
          <p:cNvPr id="155" name="Rectangle 154">
            <a:extLst>
              <a:ext uri="{FF2B5EF4-FFF2-40B4-BE49-F238E27FC236}">
                <a16:creationId xmlns:a16="http://schemas.microsoft.com/office/drawing/2014/main" id="{49BDAF94-B52E-4307-B54C-EF413086F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31" name="Google Shape;529;p52">
            <a:extLst>
              <a:ext uri="{FF2B5EF4-FFF2-40B4-BE49-F238E27FC236}">
                <a16:creationId xmlns:a16="http://schemas.microsoft.com/office/drawing/2014/main" id="{63E9BE03-D914-4FA1-8EE7-EA9C083FCB2B}"/>
              </a:ext>
            </a:extLst>
          </p:cNvPr>
          <p:cNvGraphicFramePr/>
          <p:nvPr>
            <p:extLst>
              <p:ext uri="{D42A27DB-BD31-4B8C-83A1-F6EECF244321}">
                <p14:modId xmlns:p14="http://schemas.microsoft.com/office/powerpoint/2010/main" val="425840098"/>
              </p:ext>
            </p:extLst>
          </p:nvPr>
        </p:nvGraphicFramePr>
        <p:xfrm>
          <a:off x="4658815" y="804672"/>
          <a:ext cx="5990136" cy="52620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p:cNvGrpSpPr/>
        <p:nvPr/>
      </p:nvGrpSpPr>
      <p:grpSpPr>
        <a:xfrm>
          <a:off x="0" y="0"/>
          <a:ext cx="0" cy="0"/>
          <a:chOff x="0" y="0"/>
          <a:chExt cx="0" cy="0"/>
        </a:xfrm>
      </p:grpSpPr>
      <p:sp>
        <p:nvSpPr>
          <p:cNvPr id="87" name="Rectangle 86">
            <a:extLst>
              <a:ext uri="{FF2B5EF4-FFF2-40B4-BE49-F238E27FC236}">
                <a16:creationId xmlns:a16="http://schemas.microsoft.com/office/drawing/2014/main" id="{5B6D324E-2D03-4162-AF1E-D5E32234E2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27" name="Google Shape;527;p52"/>
          <p:cNvSpPr txBox="1">
            <a:spLocks noGrp="1"/>
          </p:cNvSpPr>
          <p:nvPr>
            <p:ph type="title"/>
          </p:nvPr>
        </p:nvSpPr>
        <p:spPr>
          <a:xfrm>
            <a:off x="1274445" y="42469"/>
            <a:ext cx="7528254" cy="771524"/>
          </a:xfrm>
          <a:prstGeom prst="rect">
            <a:avLst/>
          </a:prstGeom>
        </p:spPr>
        <p:txBody>
          <a:bodyPr spcFirstLastPara="1" vert="horz" lIns="91440" tIns="45720" rIns="91440" bIns="45720" rtlCol="0" anchor="b" anchorCtr="0">
            <a:normAutofit/>
          </a:bodyPr>
          <a:lstStyle/>
          <a:p>
            <a:pPr marL="0" lvl="0" indent="0">
              <a:spcAft>
                <a:spcPts val="0"/>
              </a:spcAft>
              <a:buClr>
                <a:srgbClr val="7E3D1E"/>
              </a:buClr>
              <a:buSzPts val="2880"/>
            </a:pPr>
            <a:r>
              <a:rPr lang="en-US" sz="2800" dirty="0"/>
              <a:t>VICE PRESIDENT’S REPORT</a:t>
            </a:r>
          </a:p>
        </p:txBody>
      </p:sp>
      <p:sp>
        <p:nvSpPr>
          <p:cNvPr id="89" name="Rectangle 88">
            <a:extLst>
              <a:ext uri="{FF2B5EF4-FFF2-40B4-BE49-F238E27FC236}">
                <a16:creationId xmlns:a16="http://schemas.microsoft.com/office/drawing/2014/main" id="{60C2BF78-EE5B-49C7-ADD9-58CDBD13E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29" name="Google Shape;529;p52"/>
          <p:cNvSpPr txBox="1">
            <a:spLocks noGrp="1"/>
          </p:cNvSpPr>
          <p:nvPr>
            <p:ph type="body" sz="half" idx="2"/>
          </p:nvPr>
        </p:nvSpPr>
        <p:spPr>
          <a:xfrm>
            <a:off x="3964308" y="3864197"/>
            <a:ext cx="6015571" cy="2174370"/>
          </a:xfrm>
          <a:prstGeom prst="rect">
            <a:avLst/>
          </a:prstGeom>
        </p:spPr>
        <p:txBody>
          <a:bodyPr spcFirstLastPara="1" vert="horz" lIns="91440" tIns="45720" rIns="91440" bIns="45720" rtlCol="0" anchorCtr="0">
            <a:noAutofit/>
          </a:bodyPr>
          <a:lstStyle/>
          <a:p>
            <a:pPr marL="0" lvl="0" indent="-182880">
              <a:spcBef>
                <a:spcPts val="0"/>
              </a:spcBef>
              <a:spcAft>
                <a:spcPts val="0"/>
              </a:spcAft>
              <a:buSzPts val="1800"/>
              <a:buNone/>
            </a:pPr>
            <a:endParaRPr lang="en-US" sz="2000" dirty="0"/>
          </a:p>
        </p:txBody>
      </p:sp>
      <p:pic>
        <p:nvPicPr>
          <p:cNvPr id="3" name="Picture 2" descr="A picture containing drawing&#10;&#10;Description automatically generated">
            <a:extLst>
              <a:ext uri="{FF2B5EF4-FFF2-40B4-BE49-F238E27FC236}">
                <a16:creationId xmlns:a16="http://schemas.microsoft.com/office/drawing/2014/main" id="{71F31CED-AAA1-47F5-B762-ACE6967F73B2}"/>
              </a:ext>
            </a:extLst>
          </p:cNvPr>
          <p:cNvPicPr>
            <a:picLocks noChangeAspect="1"/>
          </p:cNvPicPr>
          <p:nvPr/>
        </p:nvPicPr>
        <p:blipFill>
          <a:blip r:embed="rId3"/>
          <a:stretch>
            <a:fillRect/>
          </a:stretch>
        </p:blipFill>
        <p:spPr>
          <a:xfrm>
            <a:off x="1274445" y="813993"/>
            <a:ext cx="9658350" cy="2924175"/>
          </a:xfrm>
          <a:prstGeom prst="rect">
            <a:avLst/>
          </a:prstGeom>
        </p:spPr>
      </p:pic>
      <p:pic>
        <p:nvPicPr>
          <p:cNvPr id="7" name="Picture 6">
            <a:extLst>
              <a:ext uri="{FF2B5EF4-FFF2-40B4-BE49-F238E27FC236}">
                <a16:creationId xmlns:a16="http://schemas.microsoft.com/office/drawing/2014/main" id="{F6D78740-1107-43E5-8A04-657412AB30B7}"/>
              </a:ext>
            </a:extLst>
          </p:cNvPr>
          <p:cNvPicPr>
            <a:picLocks noChangeAspect="1"/>
          </p:cNvPicPr>
          <p:nvPr/>
        </p:nvPicPr>
        <p:blipFill>
          <a:blip r:embed="rId4"/>
          <a:stretch>
            <a:fillRect/>
          </a:stretch>
        </p:blipFill>
        <p:spPr>
          <a:xfrm>
            <a:off x="2683223" y="3433864"/>
            <a:ext cx="7610475" cy="2876550"/>
          </a:xfrm>
          <a:prstGeom prst="rect">
            <a:avLst/>
          </a:prstGeom>
        </p:spPr>
      </p:pic>
    </p:spTree>
    <p:extLst>
      <p:ext uri="{BB962C8B-B14F-4D97-AF65-F5344CB8AC3E}">
        <p14:creationId xmlns:p14="http://schemas.microsoft.com/office/powerpoint/2010/main" val="2797321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p:cNvGrpSpPr/>
        <p:nvPr/>
      </p:nvGrpSpPr>
      <p:grpSpPr>
        <a:xfrm>
          <a:off x="0" y="0"/>
          <a:ext cx="0" cy="0"/>
          <a:chOff x="0" y="0"/>
          <a:chExt cx="0" cy="0"/>
        </a:xfrm>
      </p:grpSpPr>
      <p:sp>
        <p:nvSpPr>
          <p:cNvPr id="87" name="Rectangle 86">
            <a:extLst>
              <a:ext uri="{FF2B5EF4-FFF2-40B4-BE49-F238E27FC236}">
                <a16:creationId xmlns:a16="http://schemas.microsoft.com/office/drawing/2014/main" id="{5B6D324E-2D03-4162-AF1E-D5E32234E2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27" name="Google Shape;527;p52"/>
          <p:cNvSpPr txBox="1">
            <a:spLocks noGrp="1"/>
          </p:cNvSpPr>
          <p:nvPr>
            <p:ph type="title"/>
          </p:nvPr>
        </p:nvSpPr>
        <p:spPr>
          <a:xfrm>
            <a:off x="1274445" y="42469"/>
            <a:ext cx="7528254" cy="771524"/>
          </a:xfrm>
          <a:prstGeom prst="rect">
            <a:avLst/>
          </a:prstGeom>
        </p:spPr>
        <p:txBody>
          <a:bodyPr spcFirstLastPara="1" vert="horz" lIns="91440" tIns="45720" rIns="91440" bIns="45720" rtlCol="0" anchor="b" anchorCtr="0">
            <a:normAutofit/>
          </a:bodyPr>
          <a:lstStyle/>
          <a:p>
            <a:pPr marL="0" lvl="0" indent="0">
              <a:spcAft>
                <a:spcPts val="0"/>
              </a:spcAft>
              <a:buClr>
                <a:srgbClr val="7E3D1E"/>
              </a:buClr>
              <a:buSzPts val="2880"/>
            </a:pPr>
            <a:r>
              <a:rPr lang="en-US" sz="2800" dirty="0"/>
              <a:t>VICE PRESIDENT’S REPORT</a:t>
            </a:r>
          </a:p>
        </p:txBody>
      </p:sp>
      <p:sp>
        <p:nvSpPr>
          <p:cNvPr id="89" name="Rectangle 88">
            <a:extLst>
              <a:ext uri="{FF2B5EF4-FFF2-40B4-BE49-F238E27FC236}">
                <a16:creationId xmlns:a16="http://schemas.microsoft.com/office/drawing/2014/main" id="{60C2BF78-EE5B-49C7-ADD9-58CDBD13E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 name="Picture 2" descr="A picture containing drawing&#10;&#10;Description automatically generated">
            <a:extLst>
              <a:ext uri="{FF2B5EF4-FFF2-40B4-BE49-F238E27FC236}">
                <a16:creationId xmlns:a16="http://schemas.microsoft.com/office/drawing/2014/main" id="{71F31CED-AAA1-47F5-B762-ACE6967F73B2}"/>
              </a:ext>
            </a:extLst>
          </p:cNvPr>
          <p:cNvPicPr>
            <a:picLocks noChangeAspect="1"/>
          </p:cNvPicPr>
          <p:nvPr/>
        </p:nvPicPr>
        <p:blipFill>
          <a:blip r:embed="rId3"/>
          <a:stretch>
            <a:fillRect/>
          </a:stretch>
        </p:blipFill>
        <p:spPr>
          <a:xfrm>
            <a:off x="1274445" y="813993"/>
            <a:ext cx="9658350" cy="2924175"/>
          </a:xfrm>
          <a:prstGeom prst="rect">
            <a:avLst/>
          </a:prstGeom>
        </p:spPr>
      </p:pic>
      <p:pic>
        <p:nvPicPr>
          <p:cNvPr id="8" name="Picture 7">
            <a:extLst>
              <a:ext uri="{FF2B5EF4-FFF2-40B4-BE49-F238E27FC236}">
                <a16:creationId xmlns:a16="http://schemas.microsoft.com/office/drawing/2014/main" id="{6177A47E-5A1B-4C68-B54A-6A308C3A8D1E}"/>
              </a:ext>
            </a:extLst>
          </p:cNvPr>
          <p:cNvPicPr>
            <a:picLocks noChangeAspect="1"/>
          </p:cNvPicPr>
          <p:nvPr/>
        </p:nvPicPr>
        <p:blipFill>
          <a:blip r:embed="rId4"/>
          <a:stretch>
            <a:fillRect/>
          </a:stretch>
        </p:blipFill>
        <p:spPr>
          <a:xfrm>
            <a:off x="4119290" y="2838192"/>
            <a:ext cx="6517069" cy="4019808"/>
          </a:xfrm>
          <a:prstGeom prst="rect">
            <a:avLst/>
          </a:prstGeom>
        </p:spPr>
      </p:pic>
    </p:spTree>
    <p:extLst>
      <p:ext uri="{BB962C8B-B14F-4D97-AF65-F5344CB8AC3E}">
        <p14:creationId xmlns:p14="http://schemas.microsoft.com/office/powerpoint/2010/main" val="135762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p:cNvGrpSpPr/>
        <p:nvPr/>
      </p:nvGrpSpPr>
      <p:grpSpPr>
        <a:xfrm>
          <a:off x="0" y="0"/>
          <a:ext cx="0" cy="0"/>
          <a:chOff x="0" y="0"/>
          <a:chExt cx="0" cy="0"/>
        </a:xfrm>
      </p:grpSpPr>
      <p:sp>
        <p:nvSpPr>
          <p:cNvPr id="87" name="Rectangle 86">
            <a:extLst>
              <a:ext uri="{FF2B5EF4-FFF2-40B4-BE49-F238E27FC236}">
                <a16:creationId xmlns:a16="http://schemas.microsoft.com/office/drawing/2014/main" id="{5B6D324E-2D03-4162-AF1E-D5E32234E2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27" name="Google Shape;527;p52"/>
          <p:cNvSpPr txBox="1">
            <a:spLocks noGrp="1"/>
          </p:cNvSpPr>
          <p:nvPr>
            <p:ph type="title"/>
          </p:nvPr>
        </p:nvSpPr>
        <p:spPr>
          <a:xfrm>
            <a:off x="1274445" y="42469"/>
            <a:ext cx="7528254" cy="771524"/>
          </a:xfrm>
          <a:prstGeom prst="rect">
            <a:avLst/>
          </a:prstGeom>
        </p:spPr>
        <p:txBody>
          <a:bodyPr spcFirstLastPara="1" vert="horz" lIns="91440" tIns="45720" rIns="91440" bIns="45720" rtlCol="0" anchor="b" anchorCtr="0">
            <a:normAutofit/>
          </a:bodyPr>
          <a:lstStyle/>
          <a:p>
            <a:pPr marL="0" lvl="0" indent="0">
              <a:spcAft>
                <a:spcPts val="0"/>
              </a:spcAft>
              <a:buClr>
                <a:srgbClr val="7E3D1E"/>
              </a:buClr>
              <a:buSzPts val="2880"/>
            </a:pPr>
            <a:r>
              <a:rPr lang="en-US" sz="2800" dirty="0"/>
              <a:t>VICE PRESIDENT’S REPORT</a:t>
            </a:r>
          </a:p>
        </p:txBody>
      </p:sp>
      <p:sp>
        <p:nvSpPr>
          <p:cNvPr id="89" name="Rectangle 88">
            <a:extLst>
              <a:ext uri="{FF2B5EF4-FFF2-40B4-BE49-F238E27FC236}">
                <a16:creationId xmlns:a16="http://schemas.microsoft.com/office/drawing/2014/main" id="{60C2BF78-EE5B-49C7-ADD9-58CDBD13E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 name="Picture 2" descr="A picture containing drawing&#10;&#10;Description automatically generated">
            <a:extLst>
              <a:ext uri="{FF2B5EF4-FFF2-40B4-BE49-F238E27FC236}">
                <a16:creationId xmlns:a16="http://schemas.microsoft.com/office/drawing/2014/main" id="{71F31CED-AAA1-47F5-B762-ACE6967F73B2}"/>
              </a:ext>
            </a:extLst>
          </p:cNvPr>
          <p:cNvPicPr>
            <a:picLocks noChangeAspect="1"/>
          </p:cNvPicPr>
          <p:nvPr/>
        </p:nvPicPr>
        <p:blipFill>
          <a:blip r:embed="rId3"/>
          <a:stretch>
            <a:fillRect/>
          </a:stretch>
        </p:blipFill>
        <p:spPr>
          <a:xfrm>
            <a:off x="1274445" y="813993"/>
            <a:ext cx="9658350" cy="2924175"/>
          </a:xfrm>
          <a:prstGeom prst="rect">
            <a:avLst/>
          </a:prstGeom>
        </p:spPr>
      </p:pic>
      <p:pic>
        <p:nvPicPr>
          <p:cNvPr id="7" name="Picture 6">
            <a:extLst>
              <a:ext uri="{FF2B5EF4-FFF2-40B4-BE49-F238E27FC236}">
                <a16:creationId xmlns:a16="http://schemas.microsoft.com/office/drawing/2014/main" id="{ACBE0F1D-34EF-4E4A-BD50-44A7B9164A01}"/>
              </a:ext>
            </a:extLst>
          </p:cNvPr>
          <p:cNvPicPr>
            <a:picLocks noChangeAspect="1"/>
          </p:cNvPicPr>
          <p:nvPr/>
        </p:nvPicPr>
        <p:blipFill>
          <a:blip r:embed="rId4"/>
          <a:stretch>
            <a:fillRect/>
          </a:stretch>
        </p:blipFill>
        <p:spPr>
          <a:xfrm>
            <a:off x="1851505" y="3738168"/>
            <a:ext cx="9081290" cy="2305839"/>
          </a:xfrm>
          <a:prstGeom prst="rect">
            <a:avLst/>
          </a:prstGeom>
        </p:spPr>
      </p:pic>
    </p:spTree>
    <p:extLst>
      <p:ext uri="{BB962C8B-B14F-4D97-AF65-F5344CB8AC3E}">
        <p14:creationId xmlns:p14="http://schemas.microsoft.com/office/powerpoint/2010/main" val="3191196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0"/>
          <p:cNvSpPr txBox="1">
            <a:spLocks noGrp="1"/>
          </p:cNvSpPr>
          <p:nvPr>
            <p:ph type="ctr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a:t>TREASURER’S REPORT	</a:t>
            </a:r>
            <a:endParaRPr/>
          </a:p>
        </p:txBody>
      </p:sp>
      <p:sp>
        <p:nvSpPr>
          <p:cNvPr id="172" name="Google Shape;172;p10"/>
          <p:cNvSpPr txBox="1">
            <a:spLocks noGrp="1"/>
          </p:cNvSpPr>
          <p:nvPr>
            <p:ph type="subTitle"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a:t>SARAH MCCURDY</a:t>
            </a:r>
            <a:endParaRPr/>
          </a:p>
        </p:txBody>
      </p:sp>
      <p:pic>
        <p:nvPicPr>
          <p:cNvPr id="173" name="Google Shape;173;p10"/>
          <p:cNvPicPr preferRelativeResize="0"/>
          <p:nvPr/>
        </p:nvPicPr>
        <p:blipFill rotWithShape="1">
          <a:blip r:embed="rId3">
            <a:alphaModFix/>
          </a:blip>
          <a:srcRect/>
          <a:stretch/>
        </p:blipFill>
        <p:spPr>
          <a:xfrm>
            <a:off x="9759562" y="1020377"/>
            <a:ext cx="1841259" cy="1811215"/>
          </a:xfrm>
          <a:prstGeom prst="ellipse">
            <a:avLst/>
          </a:prstGeom>
          <a:noFill/>
          <a:ln>
            <a:noFill/>
          </a:ln>
        </p:spPr>
      </p:pic>
    </p:spTree>
    <p:extLst>
      <p:ext uri="{BB962C8B-B14F-4D97-AF65-F5344CB8AC3E}">
        <p14:creationId xmlns:p14="http://schemas.microsoft.com/office/powerpoint/2010/main" val="2451459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1"/>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TREASURER'S  REPORT</a:t>
            </a:r>
            <a:endParaRPr/>
          </a:p>
        </p:txBody>
      </p:sp>
      <p:sp>
        <p:nvSpPr>
          <p:cNvPr id="180" name="Google Shape;180;p11"/>
          <p:cNvSpPr txBox="1">
            <a:spLocks noGrp="1"/>
          </p:cNvSpPr>
          <p:nvPr>
            <p:ph idx="1"/>
          </p:nvPr>
        </p:nvSpPr>
        <p:spPr>
          <a:xfrm>
            <a:off x="841249" y="2625193"/>
            <a:ext cx="2941858" cy="14268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00"/>
              <a:buNone/>
            </a:pPr>
            <a:r>
              <a:rPr lang="en-US" sz="2400" dirty="0">
                <a:solidFill>
                  <a:srgbClr val="C00000"/>
                </a:solidFill>
              </a:rPr>
              <a:t>Audited Financial Statement</a:t>
            </a:r>
            <a:endParaRPr sz="2400" dirty="0">
              <a:solidFill>
                <a:srgbClr val="C00000"/>
              </a:solidFill>
            </a:endParaRPr>
          </a:p>
        </p:txBody>
      </p:sp>
      <p:sp>
        <p:nvSpPr>
          <p:cNvPr id="179" name="Google Shape;179;p11"/>
          <p:cNvSpPr txBox="1">
            <a:spLocks noGrp="1"/>
          </p:cNvSpPr>
          <p:nvPr>
            <p:ph type="body" sz="half" idx="2"/>
          </p:nvPr>
        </p:nvSpPr>
        <p:spPr>
          <a:xfrm>
            <a:off x="4202315" y="788156"/>
            <a:ext cx="6126480" cy="434710"/>
          </a:xfrm>
          <a:prstGeom prst="rect">
            <a:avLst/>
          </a:prstGeom>
          <a:noFill/>
          <a:ln>
            <a:noFill/>
          </a:ln>
        </p:spPr>
        <p:txBody>
          <a:bodyPr spcFirstLastPara="1" wrap="square" lIns="91425" tIns="45700" rIns="91425" bIns="45700" anchor="t" anchorCtr="0">
            <a:normAutofit/>
          </a:bodyPr>
          <a:lstStyle/>
          <a:p>
            <a:pPr marL="45720" lvl="0" indent="0" algn="l" rtl="0">
              <a:lnSpc>
                <a:spcPct val="90000"/>
              </a:lnSpc>
              <a:spcBef>
                <a:spcPts val="0"/>
              </a:spcBef>
              <a:spcAft>
                <a:spcPts val="0"/>
              </a:spcAft>
              <a:buSzPts val="2000"/>
              <a:buNone/>
            </a:pPr>
            <a:r>
              <a:rPr lang="en-US" sz="2400" b="1" dirty="0"/>
              <a:t>Financial Position</a:t>
            </a:r>
            <a:endParaRPr sz="2400" dirty="0"/>
          </a:p>
        </p:txBody>
      </p:sp>
      <p:graphicFrame>
        <p:nvGraphicFramePr>
          <p:cNvPr id="181" name="Google Shape;181;p11"/>
          <p:cNvGraphicFramePr/>
          <p:nvPr>
            <p:extLst>
              <p:ext uri="{D42A27DB-BD31-4B8C-83A1-F6EECF244321}">
                <p14:modId xmlns:p14="http://schemas.microsoft.com/office/powerpoint/2010/main" val="212744387"/>
              </p:ext>
            </p:extLst>
          </p:nvPr>
        </p:nvGraphicFramePr>
        <p:xfrm>
          <a:off x="4198790" y="1387711"/>
          <a:ext cx="6709525" cy="2891105"/>
        </p:xfrm>
        <a:graphic>
          <a:graphicData uri="http://schemas.openxmlformats.org/drawingml/2006/table">
            <a:tbl>
              <a:tblPr firstRow="1" bandRow="1">
                <a:noFill/>
                <a:tableStyleId>{30635A8E-3588-4ED5-B7D1-A5EF646CA4CE}</a:tableStyleId>
              </a:tblPr>
              <a:tblGrid>
                <a:gridCol w="2427675">
                  <a:extLst>
                    <a:ext uri="{9D8B030D-6E8A-4147-A177-3AD203B41FA5}">
                      <a16:colId xmlns:a16="http://schemas.microsoft.com/office/drawing/2014/main" val="20000"/>
                    </a:ext>
                  </a:extLst>
                </a:gridCol>
                <a:gridCol w="1424350">
                  <a:extLst>
                    <a:ext uri="{9D8B030D-6E8A-4147-A177-3AD203B41FA5}">
                      <a16:colId xmlns:a16="http://schemas.microsoft.com/office/drawing/2014/main" val="20001"/>
                    </a:ext>
                  </a:extLst>
                </a:gridCol>
                <a:gridCol w="1459525">
                  <a:extLst>
                    <a:ext uri="{9D8B030D-6E8A-4147-A177-3AD203B41FA5}">
                      <a16:colId xmlns:a16="http://schemas.microsoft.com/office/drawing/2014/main" val="20002"/>
                    </a:ext>
                  </a:extLst>
                </a:gridCol>
                <a:gridCol w="1397975">
                  <a:extLst>
                    <a:ext uri="{9D8B030D-6E8A-4147-A177-3AD203B41FA5}">
                      <a16:colId xmlns:a16="http://schemas.microsoft.com/office/drawing/2014/main" val="20003"/>
                    </a:ext>
                  </a:extLst>
                </a:gridCol>
              </a:tblGrid>
              <a:tr h="536975">
                <a:tc>
                  <a:txBody>
                    <a:bodyPr/>
                    <a:lstStyle/>
                    <a:p>
                      <a:pPr marL="0" marR="0" lvl="0" indent="0" algn="l" rtl="0">
                        <a:spcBef>
                          <a:spcPts val="0"/>
                        </a:spcBef>
                        <a:spcAft>
                          <a:spcPts val="0"/>
                        </a:spcAft>
                        <a:buNone/>
                      </a:pPr>
                      <a:r>
                        <a:rPr lang="en-US" sz="1800" u="none" strike="noStrike" cap="none"/>
                        <a:t>ASSETS-Current</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2017</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2018</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2019</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36975">
                <a:tc>
                  <a:txBody>
                    <a:bodyPr/>
                    <a:lstStyle/>
                    <a:p>
                      <a:pPr marL="0" marR="0" lvl="0" indent="0" algn="l" rtl="0">
                        <a:spcBef>
                          <a:spcPts val="0"/>
                        </a:spcBef>
                        <a:spcAft>
                          <a:spcPts val="0"/>
                        </a:spcAft>
                        <a:buNone/>
                      </a:pPr>
                      <a:r>
                        <a:rPr lang="en-US" sz="1800" dirty="0"/>
                        <a:t>Cash and cash equivalents</a:t>
                      </a:r>
                      <a:endParaRPr sz="1800"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$116, 061</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$50,870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$39,731</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536975">
                <a:tc>
                  <a:txBody>
                    <a:bodyPr/>
                    <a:lstStyle/>
                    <a:p>
                      <a:pPr marL="0" marR="0" lvl="0" indent="0" algn="l" rtl="0">
                        <a:spcBef>
                          <a:spcPts val="0"/>
                        </a:spcBef>
                        <a:spcAft>
                          <a:spcPts val="0"/>
                        </a:spcAft>
                        <a:buNone/>
                      </a:pPr>
                      <a:r>
                        <a:rPr lang="en-US" sz="1800"/>
                        <a:t>Short term investments</a:t>
                      </a:r>
                      <a:endParaRPr sz="18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$20,066</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$30,689</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$15,916</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36975">
                <a:tc>
                  <a:txBody>
                    <a:bodyPr/>
                    <a:lstStyle/>
                    <a:p>
                      <a:pPr marL="0" marR="0" lvl="0" indent="0" algn="l" rtl="0">
                        <a:spcBef>
                          <a:spcPts val="0"/>
                        </a:spcBef>
                        <a:spcAft>
                          <a:spcPts val="0"/>
                        </a:spcAft>
                        <a:buNone/>
                      </a:pPr>
                      <a:r>
                        <a:rPr lang="en-US" sz="1800"/>
                        <a:t>Prepaid expenses</a:t>
                      </a:r>
                      <a:endParaRPr sz="180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$2,979</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$9,066</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$4,953</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536975">
                <a:tc>
                  <a:txBody>
                    <a:bodyPr/>
                    <a:lstStyle/>
                    <a:p>
                      <a:pPr marL="0" marR="0" lvl="0" indent="0" algn="l" rtl="0">
                        <a:spcBef>
                          <a:spcPts val="0"/>
                        </a:spcBef>
                        <a:spcAft>
                          <a:spcPts val="0"/>
                        </a:spcAft>
                        <a:buNone/>
                      </a:pPr>
                      <a:r>
                        <a:rPr lang="en-US" sz="1800"/>
                        <a:t>TOTAL</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dirty="0"/>
                        <a:t>$139,106</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dirty="0"/>
                        <a:t>$90,625</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dirty="0"/>
                        <a:t>$60,600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extLst>
                  <a:ext uri="{0D108BD9-81ED-4DB2-BD59-A6C34878D82A}">
                    <a16:rowId xmlns:a16="http://schemas.microsoft.com/office/drawing/2014/main" val="10004"/>
                  </a:ext>
                </a:extLst>
              </a:tr>
            </a:tbl>
          </a:graphicData>
        </a:graphic>
      </p:graphicFrame>
      <p:graphicFrame>
        <p:nvGraphicFramePr>
          <p:cNvPr id="182" name="Google Shape;182;p11"/>
          <p:cNvGraphicFramePr/>
          <p:nvPr>
            <p:extLst>
              <p:ext uri="{D42A27DB-BD31-4B8C-83A1-F6EECF244321}">
                <p14:modId xmlns:p14="http://schemas.microsoft.com/office/powerpoint/2010/main" val="4200205101"/>
              </p:ext>
            </p:extLst>
          </p:nvPr>
        </p:nvGraphicFramePr>
        <p:xfrm>
          <a:off x="4198790" y="4507996"/>
          <a:ext cx="6709525" cy="2137285"/>
        </p:xfrm>
        <a:graphic>
          <a:graphicData uri="http://schemas.openxmlformats.org/drawingml/2006/table">
            <a:tbl>
              <a:tblPr firstRow="1" bandRow="1">
                <a:noFill/>
                <a:tableStyleId>{30635A8E-3588-4ED5-B7D1-A5EF646CA4CE}</a:tableStyleId>
              </a:tblPr>
              <a:tblGrid>
                <a:gridCol w="2454050">
                  <a:extLst>
                    <a:ext uri="{9D8B030D-6E8A-4147-A177-3AD203B41FA5}">
                      <a16:colId xmlns:a16="http://schemas.microsoft.com/office/drawing/2014/main" val="20000"/>
                    </a:ext>
                  </a:extLst>
                </a:gridCol>
                <a:gridCol w="1397975">
                  <a:extLst>
                    <a:ext uri="{9D8B030D-6E8A-4147-A177-3AD203B41FA5}">
                      <a16:colId xmlns:a16="http://schemas.microsoft.com/office/drawing/2014/main" val="20001"/>
                    </a:ext>
                  </a:extLst>
                </a:gridCol>
                <a:gridCol w="1459525">
                  <a:extLst>
                    <a:ext uri="{9D8B030D-6E8A-4147-A177-3AD203B41FA5}">
                      <a16:colId xmlns:a16="http://schemas.microsoft.com/office/drawing/2014/main" val="20002"/>
                    </a:ext>
                  </a:extLst>
                </a:gridCol>
                <a:gridCol w="1397975">
                  <a:extLst>
                    <a:ext uri="{9D8B030D-6E8A-4147-A177-3AD203B41FA5}">
                      <a16:colId xmlns:a16="http://schemas.microsoft.com/office/drawing/2014/main" val="20003"/>
                    </a:ext>
                  </a:extLst>
                </a:gridCol>
              </a:tblGrid>
              <a:tr h="0">
                <a:tc>
                  <a:txBody>
                    <a:bodyPr/>
                    <a:lstStyle/>
                    <a:p>
                      <a:pPr marL="0" marR="0" lvl="0" indent="0" algn="l" rtl="0">
                        <a:spcBef>
                          <a:spcPts val="0"/>
                        </a:spcBef>
                        <a:spcAft>
                          <a:spcPts val="0"/>
                        </a:spcAft>
                        <a:buNone/>
                      </a:pPr>
                      <a:r>
                        <a:rPr lang="en-US" sz="1800"/>
                        <a:t>LIABILITIES -Current</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2017</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2018</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2019</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36975">
                <a:tc>
                  <a:txBody>
                    <a:bodyPr/>
                    <a:lstStyle/>
                    <a:p>
                      <a:pPr marL="0" marR="0" lvl="0" indent="0" algn="l" rtl="0">
                        <a:spcBef>
                          <a:spcPts val="0"/>
                        </a:spcBef>
                        <a:spcAft>
                          <a:spcPts val="0"/>
                        </a:spcAft>
                        <a:buNone/>
                      </a:pPr>
                      <a:r>
                        <a:rPr lang="en-US" sz="1800"/>
                        <a:t>Accounts payable and accrued liabilities</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$5,844</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$7,068</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$5,970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594450">
                <a:tc>
                  <a:txBody>
                    <a:bodyPr/>
                    <a:lstStyle/>
                    <a:p>
                      <a:pPr marL="0" marR="0" lvl="0" indent="0" algn="l" rtl="0">
                        <a:spcBef>
                          <a:spcPts val="0"/>
                        </a:spcBef>
                        <a:spcAft>
                          <a:spcPts val="0"/>
                        </a:spcAft>
                        <a:buNone/>
                      </a:pPr>
                      <a:r>
                        <a:rPr lang="en-US" sz="1800"/>
                        <a:t>Deferred Revenue</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$25,420</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$35,670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$34,750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36975">
                <a:tc>
                  <a:txBody>
                    <a:bodyPr/>
                    <a:lstStyle/>
                    <a:p>
                      <a:pPr marL="0" marR="0" lvl="0" indent="0" algn="l" rtl="0">
                        <a:spcBef>
                          <a:spcPts val="0"/>
                        </a:spcBef>
                        <a:spcAft>
                          <a:spcPts val="0"/>
                        </a:spcAft>
                        <a:buNone/>
                      </a:pPr>
                      <a:r>
                        <a:rPr lang="en-US" sz="1800"/>
                        <a:t>TOTAL</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dirty="0"/>
                        <a:t>$31,264</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dirty="0"/>
                        <a:t>$42,738</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dirty="0"/>
                        <a:t>$40,720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2"/>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TREASURER'S  REPORT</a:t>
            </a:r>
            <a:endParaRPr/>
          </a:p>
        </p:txBody>
      </p:sp>
      <p:sp>
        <p:nvSpPr>
          <p:cNvPr id="189" name="Google Shape;189;p12"/>
          <p:cNvSpPr txBox="1">
            <a:spLocks noGrp="1"/>
          </p:cNvSpPr>
          <p:nvPr>
            <p:ph idx="1"/>
          </p:nvPr>
        </p:nvSpPr>
        <p:spPr>
          <a:xfrm>
            <a:off x="841248" y="2663065"/>
            <a:ext cx="2977717" cy="13617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00"/>
              <a:buNone/>
            </a:pPr>
            <a:r>
              <a:rPr lang="en-US" sz="2400" dirty="0">
                <a:solidFill>
                  <a:srgbClr val="C00000"/>
                </a:solidFill>
              </a:rPr>
              <a:t>Audited Financial Statement</a:t>
            </a:r>
            <a:endParaRPr sz="2400" dirty="0">
              <a:solidFill>
                <a:srgbClr val="C00000"/>
              </a:solidFill>
            </a:endParaRPr>
          </a:p>
        </p:txBody>
      </p:sp>
      <p:sp>
        <p:nvSpPr>
          <p:cNvPr id="188" name="Google Shape;188;p12"/>
          <p:cNvSpPr txBox="1">
            <a:spLocks noGrp="1"/>
          </p:cNvSpPr>
          <p:nvPr>
            <p:ph type="body" sz="half" idx="2"/>
          </p:nvPr>
        </p:nvSpPr>
        <p:spPr>
          <a:xfrm>
            <a:off x="4167154" y="1122152"/>
            <a:ext cx="6016752" cy="1253213"/>
          </a:xfrm>
          <a:prstGeom prst="rect">
            <a:avLst/>
          </a:prstGeom>
          <a:noFill/>
          <a:ln>
            <a:noFill/>
          </a:ln>
        </p:spPr>
        <p:txBody>
          <a:bodyPr spcFirstLastPara="1" wrap="square" lIns="91425" tIns="45700" rIns="91425" bIns="45700" anchor="t" anchorCtr="0">
            <a:normAutofit/>
          </a:bodyPr>
          <a:lstStyle/>
          <a:p>
            <a:pPr marL="45720" lvl="0" indent="0" algn="l" rtl="0">
              <a:lnSpc>
                <a:spcPct val="90000"/>
              </a:lnSpc>
              <a:spcBef>
                <a:spcPts val="0"/>
              </a:spcBef>
              <a:spcAft>
                <a:spcPts val="0"/>
              </a:spcAft>
              <a:buSzPts val="2000"/>
              <a:buNone/>
            </a:pPr>
            <a:endParaRPr b="1" dirty="0"/>
          </a:p>
          <a:p>
            <a:pPr marL="45720" lvl="0" indent="0" algn="l" rtl="0">
              <a:lnSpc>
                <a:spcPct val="90000"/>
              </a:lnSpc>
              <a:spcBef>
                <a:spcPts val="1800"/>
              </a:spcBef>
              <a:spcAft>
                <a:spcPts val="0"/>
              </a:spcAft>
              <a:buSzPts val="2000"/>
              <a:buNone/>
            </a:pPr>
            <a:endParaRPr b="1" dirty="0"/>
          </a:p>
          <a:p>
            <a:pPr marL="45720" lvl="0" indent="0" algn="l" rtl="0">
              <a:lnSpc>
                <a:spcPct val="90000"/>
              </a:lnSpc>
              <a:spcBef>
                <a:spcPts val="1800"/>
              </a:spcBef>
              <a:spcAft>
                <a:spcPts val="0"/>
              </a:spcAft>
              <a:buSzPts val="2000"/>
              <a:buNone/>
            </a:pPr>
            <a:r>
              <a:rPr lang="en-US" sz="2400" b="1" dirty="0"/>
              <a:t>Statement of Revenue</a:t>
            </a:r>
            <a:endParaRPr sz="2400" dirty="0"/>
          </a:p>
        </p:txBody>
      </p:sp>
      <p:graphicFrame>
        <p:nvGraphicFramePr>
          <p:cNvPr id="190" name="Google Shape;190;p12"/>
          <p:cNvGraphicFramePr/>
          <p:nvPr>
            <p:extLst>
              <p:ext uri="{D42A27DB-BD31-4B8C-83A1-F6EECF244321}">
                <p14:modId xmlns:p14="http://schemas.microsoft.com/office/powerpoint/2010/main" val="1224486220"/>
              </p:ext>
            </p:extLst>
          </p:nvPr>
        </p:nvGraphicFramePr>
        <p:xfrm>
          <a:off x="4041648" y="2685203"/>
          <a:ext cx="6709525" cy="3050645"/>
        </p:xfrm>
        <a:graphic>
          <a:graphicData uri="http://schemas.openxmlformats.org/drawingml/2006/table">
            <a:tbl>
              <a:tblPr firstRow="1" bandRow="1">
                <a:noFill/>
                <a:tableStyleId>{30635A8E-3588-4ED5-B7D1-A5EF646CA4CE}</a:tableStyleId>
              </a:tblPr>
              <a:tblGrid>
                <a:gridCol w="2709881">
                  <a:extLst>
                    <a:ext uri="{9D8B030D-6E8A-4147-A177-3AD203B41FA5}">
                      <a16:colId xmlns:a16="http://schemas.microsoft.com/office/drawing/2014/main" val="20000"/>
                    </a:ext>
                  </a:extLst>
                </a:gridCol>
                <a:gridCol w="1142144">
                  <a:extLst>
                    <a:ext uri="{9D8B030D-6E8A-4147-A177-3AD203B41FA5}">
                      <a16:colId xmlns:a16="http://schemas.microsoft.com/office/drawing/2014/main" val="20001"/>
                    </a:ext>
                  </a:extLst>
                </a:gridCol>
                <a:gridCol w="1459525">
                  <a:extLst>
                    <a:ext uri="{9D8B030D-6E8A-4147-A177-3AD203B41FA5}">
                      <a16:colId xmlns:a16="http://schemas.microsoft.com/office/drawing/2014/main" val="20002"/>
                    </a:ext>
                  </a:extLst>
                </a:gridCol>
                <a:gridCol w="1397975">
                  <a:extLst>
                    <a:ext uri="{9D8B030D-6E8A-4147-A177-3AD203B41FA5}">
                      <a16:colId xmlns:a16="http://schemas.microsoft.com/office/drawing/2014/main" val="20003"/>
                    </a:ext>
                  </a:extLst>
                </a:gridCol>
              </a:tblGrid>
              <a:tr h="0">
                <a:tc>
                  <a:txBody>
                    <a:bodyPr/>
                    <a:lstStyle/>
                    <a:p>
                      <a:pPr marL="0" marR="0" lvl="0" indent="0" algn="l" rtl="0">
                        <a:spcBef>
                          <a:spcPts val="0"/>
                        </a:spcBef>
                        <a:spcAft>
                          <a:spcPts val="0"/>
                        </a:spcAft>
                        <a:buNone/>
                      </a:pPr>
                      <a:r>
                        <a:rPr lang="en-US" sz="1800" dirty="0"/>
                        <a:t>REVENUE</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2017</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2018</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2019</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36975">
                <a:tc>
                  <a:txBody>
                    <a:bodyPr/>
                    <a:lstStyle/>
                    <a:p>
                      <a:pPr marL="0" marR="0" lvl="0" indent="0" algn="l" rtl="0">
                        <a:spcBef>
                          <a:spcPts val="0"/>
                        </a:spcBef>
                        <a:spcAft>
                          <a:spcPts val="0"/>
                        </a:spcAft>
                        <a:buNone/>
                      </a:pPr>
                      <a:r>
                        <a:rPr lang="en-US" sz="1800" dirty="0"/>
                        <a:t>Exam Fees</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$8,150</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$6,675</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$4,700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536975">
                <a:tc>
                  <a:txBody>
                    <a:bodyPr/>
                    <a:lstStyle/>
                    <a:p>
                      <a:pPr marL="0" marR="0" lvl="0" indent="0" algn="l" rtl="0">
                        <a:spcBef>
                          <a:spcPts val="0"/>
                        </a:spcBef>
                        <a:spcAft>
                          <a:spcPts val="0"/>
                        </a:spcAft>
                        <a:buNone/>
                      </a:pPr>
                      <a:r>
                        <a:rPr lang="en-US" sz="1800"/>
                        <a:t>Membership Dues</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$70,065</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$70,200</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$66,845</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36975">
                <a:tc>
                  <a:txBody>
                    <a:bodyPr/>
                    <a:lstStyle/>
                    <a:p>
                      <a:pPr marL="0" marR="0" lvl="0" indent="0" algn="l" rtl="0">
                        <a:spcBef>
                          <a:spcPts val="0"/>
                        </a:spcBef>
                        <a:spcAft>
                          <a:spcPts val="0"/>
                        </a:spcAft>
                        <a:buNone/>
                      </a:pPr>
                      <a:r>
                        <a:rPr lang="en-US" sz="1800" dirty="0"/>
                        <a:t>Job Postings/Stamp Sales</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$6,000</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$4,000</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$8,882</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536975">
                <a:tc>
                  <a:txBody>
                    <a:bodyPr/>
                    <a:lstStyle/>
                    <a:p>
                      <a:pPr marL="0" marR="0" lvl="0" indent="0" algn="l" rtl="0">
                        <a:spcBef>
                          <a:spcPts val="0"/>
                        </a:spcBef>
                        <a:spcAft>
                          <a:spcPts val="0"/>
                        </a:spcAft>
                        <a:buNone/>
                      </a:pPr>
                      <a:r>
                        <a:rPr lang="en-US" sz="1800"/>
                        <a:t>Interest Income</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$149</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$783</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$845</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536975">
                <a:tc>
                  <a:txBody>
                    <a:bodyPr/>
                    <a:lstStyle/>
                    <a:p>
                      <a:pPr marL="0" marR="0" lvl="0" indent="0" algn="l" rtl="0">
                        <a:spcBef>
                          <a:spcPts val="0"/>
                        </a:spcBef>
                        <a:spcAft>
                          <a:spcPts val="0"/>
                        </a:spcAft>
                        <a:buNone/>
                      </a:pPr>
                      <a:r>
                        <a:rPr lang="en-US" sz="1800"/>
                        <a:t>TOTAL</a:t>
                      </a:r>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a:t>$84,364</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dirty="0"/>
                        <a:t>$81,658</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dirty="0"/>
                        <a:t>$81,272</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3"/>
          <p:cNvSpPr txBox="1">
            <a:spLocks noGrp="1"/>
          </p:cNvSpPr>
          <p:nvPr>
            <p:ph type="title"/>
          </p:nvPr>
        </p:nvSpPr>
        <p:spPr>
          <a:xfrm>
            <a:off x="376282" y="530352"/>
            <a:ext cx="3200400" cy="160019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dirty="0"/>
              <a:t>TREASURER'S  REPORT</a:t>
            </a:r>
            <a:endParaRPr dirty="0"/>
          </a:p>
        </p:txBody>
      </p:sp>
      <p:sp>
        <p:nvSpPr>
          <p:cNvPr id="196" name="Google Shape;196;p13"/>
          <p:cNvSpPr txBox="1">
            <a:spLocks noGrp="1"/>
          </p:cNvSpPr>
          <p:nvPr>
            <p:ph idx="1"/>
          </p:nvPr>
        </p:nvSpPr>
        <p:spPr>
          <a:xfrm>
            <a:off x="376282" y="2632421"/>
            <a:ext cx="3091665" cy="209503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sz="2400" dirty="0">
                <a:solidFill>
                  <a:srgbClr val="C00000"/>
                </a:solidFill>
              </a:rPr>
              <a:t>Statement of Operations and Net Assets</a:t>
            </a:r>
            <a:endParaRPr sz="2400" dirty="0">
              <a:solidFill>
                <a:srgbClr val="C00000"/>
              </a:solidFill>
            </a:endParaRPr>
          </a:p>
        </p:txBody>
      </p:sp>
      <p:pic>
        <p:nvPicPr>
          <p:cNvPr id="5" name="Picture 4" descr="A screenshot of a cell phone&#10;&#10;Description automatically generated">
            <a:extLst>
              <a:ext uri="{FF2B5EF4-FFF2-40B4-BE49-F238E27FC236}">
                <a16:creationId xmlns:a16="http://schemas.microsoft.com/office/drawing/2014/main" id="{DA79C92D-C86E-4E5B-9D7C-AE3F25A66181}"/>
              </a:ext>
            </a:extLst>
          </p:cNvPr>
          <p:cNvPicPr>
            <a:picLocks noChangeAspect="1"/>
          </p:cNvPicPr>
          <p:nvPr/>
        </p:nvPicPr>
        <p:blipFill>
          <a:blip r:embed="rId3"/>
          <a:stretch>
            <a:fillRect/>
          </a:stretch>
        </p:blipFill>
        <p:spPr>
          <a:xfrm>
            <a:off x="3467947" y="743069"/>
            <a:ext cx="7824799" cy="587373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3"/>
          <p:cNvSpPr txBox="1">
            <a:spLocks noGrp="1"/>
          </p:cNvSpPr>
          <p:nvPr>
            <p:ph type="title"/>
          </p:nvPr>
        </p:nvSpPr>
        <p:spPr>
          <a:xfrm>
            <a:off x="376282" y="530352"/>
            <a:ext cx="3200400" cy="160019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dirty="0"/>
              <a:t>TREASURER'S  REPORT</a:t>
            </a:r>
            <a:endParaRPr dirty="0"/>
          </a:p>
        </p:txBody>
      </p:sp>
      <p:sp>
        <p:nvSpPr>
          <p:cNvPr id="196" name="Google Shape;196;p13"/>
          <p:cNvSpPr txBox="1">
            <a:spLocks noGrp="1"/>
          </p:cNvSpPr>
          <p:nvPr>
            <p:ph idx="1"/>
          </p:nvPr>
        </p:nvSpPr>
        <p:spPr>
          <a:xfrm>
            <a:off x="376282" y="2632421"/>
            <a:ext cx="3091665" cy="209503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sz="2400" dirty="0">
                <a:solidFill>
                  <a:srgbClr val="C00000"/>
                </a:solidFill>
              </a:rPr>
              <a:t>Statement of Cash Flows</a:t>
            </a:r>
            <a:endParaRPr sz="2400" dirty="0">
              <a:solidFill>
                <a:srgbClr val="C00000"/>
              </a:solidFill>
            </a:endParaRPr>
          </a:p>
        </p:txBody>
      </p:sp>
      <p:pic>
        <p:nvPicPr>
          <p:cNvPr id="3" name="Picture 2" descr="A screenshot of a cell phone&#10;&#10;Description automatically generated">
            <a:extLst>
              <a:ext uri="{FF2B5EF4-FFF2-40B4-BE49-F238E27FC236}">
                <a16:creationId xmlns:a16="http://schemas.microsoft.com/office/drawing/2014/main" id="{9BB4E3AE-F628-4649-BE11-98853A4F2505}"/>
              </a:ext>
            </a:extLst>
          </p:cNvPr>
          <p:cNvPicPr>
            <a:picLocks noChangeAspect="1"/>
          </p:cNvPicPr>
          <p:nvPr/>
        </p:nvPicPr>
        <p:blipFill>
          <a:blip r:embed="rId3"/>
          <a:stretch>
            <a:fillRect/>
          </a:stretch>
        </p:blipFill>
        <p:spPr>
          <a:xfrm>
            <a:off x="3875274" y="530352"/>
            <a:ext cx="7077075" cy="6153150"/>
          </a:xfrm>
          <a:prstGeom prst="rect">
            <a:avLst/>
          </a:prstGeom>
        </p:spPr>
      </p:pic>
    </p:spTree>
    <p:extLst>
      <p:ext uri="{BB962C8B-B14F-4D97-AF65-F5344CB8AC3E}">
        <p14:creationId xmlns:p14="http://schemas.microsoft.com/office/powerpoint/2010/main" val="4095870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9" name="Google Shape;99;p2"/>
          <p:cNvSpPr txBox="1">
            <a:spLocks noGrp="1"/>
          </p:cNvSpPr>
          <p:nvPr>
            <p:ph idx="1"/>
          </p:nvPr>
        </p:nvSpPr>
        <p:spPr>
          <a:xfrm>
            <a:off x="911318" y="1674858"/>
            <a:ext cx="4166939" cy="4759353"/>
          </a:xfrm>
          <a:prstGeom prst="rect">
            <a:avLst/>
          </a:prstGeom>
          <a:noFill/>
          <a:ln>
            <a:noFill/>
          </a:ln>
        </p:spPr>
        <p:txBody>
          <a:bodyPr spcFirstLastPara="1" wrap="square" lIns="91425" tIns="45700" rIns="91425" bIns="45700" anchor="t" anchorCtr="0">
            <a:normAutofit fontScale="92500" lnSpcReduction="20000"/>
          </a:bodyPr>
          <a:lstStyle/>
          <a:p>
            <a:pPr marL="274320" lvl="0" indent="-228600" algn="l" rtl="0">
              <a:lnSpc>
                <a:spcPct val="100000"/>
              </a:lnSpc>
              <a:spcBef>
                <a:spcPts val="0"/>
              </a:spcBef>
              <a:spcAft>
                <a:spcPts val="0"/>
              </a:spcAft>
              <a:buSzPts val="2015"/>
              <a:buChar char="•"/>
            </a:pPr>
            <a:r>
              <a:rPr lang="en-US" sz="2000" dirty="0">
                <a:latin typeface="+mj-lt"/>
              </a:rPr>
              <a:t>Etiquette for Video Conference</a:t>
            </a:r>
          </a:p>
          <a:p>
            <a:pPr marL="274320" lvl="0" indent="-228600" algn="l" rtl="0">
              <a:lnSpc>
                <a:spcPct val="100000"/>
              </a:lnSpc>
              <a:spcBef>
                <a:spcPts val="0"/>
              </a:spcBef>
              <a:spcAft>
                <a:spcPts val="0"/>
              </a:spcAft>
              <a:buSzPts val="2015"/>
              <a:buChar char="•"/>
            </a:pPr>
            <a:endParaRPr lang="en-US" sz="2000" dirty="0">
              <a:latin typeface="+mj-lt"/>
            </a:endParaRPr>
          </a:p>
          <a:p>
            <a:pPr marL="274320" lvl="0" indent="-228600" algn="l" rtl="0">
              <a:lnSpc>
                <a:spcPct val="100000"/>
              </a:lnSpc>
              <a:spcBef>
                <a:spcPts val="0"/>
              </a:spcBef>
              <a:spcAft>
                <a:spcPts val="0"/>
              </a:spcAft>
              <a:buSzPts val="2015"/>
              <a:buChar char="•"/>
            </a:pPr>
            <a:r>
              <a:rPr lang="en-US" sz="2000" dirty="0">
                <a:latin typeface="+mj-lt"/>
              </a:rPr>
              <a:t>Approval of Agenda</a:t>
            </a:r>
            <a:endParaRPr sz="2000" dirty="0">
              <a:latin typeface="+mj-lt"/>
            </a:endParaRPr>
          </a:p>
          <a:p>
            <a:pPr marL="274320" lvl="0" indent="-228600" algn="l" rtl="0">
              <a:lnSpc>
                <a:spcPct val="100000"/>
              </a:lnSpc>
              <a:spcBef>
                <a:spcPts val="1800"/>
              </a:spcBef>
              <a:spcAft>
                <a:spcPts val="0"/>
              </a:spcAft>
              <a:buSzPts val="2015"/>
              <a:buChar char="•"/>
            </a:pPr>
            <a:r>
              <a:rPr lang="en-US" sz="2000" dirty="0">
                <a:latin typeface="+mj-lt"/>
              </a:rPr>
              <a:t>Approval of Minutes of the 2019 AGM </a:t>
            </a:r>
            <a:endParaRPr sz="2000" dirty="0">
              <a:latin typeface="+mj-lt"/>
            </a:endParaRPr>
          </a:p>
          <a:p>
            <a:pPr marL="274320" lvl="0" indent="-228600" algn="l" rtl="0">
              <a:lnSpc>
                <a:spcPct val="100000"/>
              </a:lnSpc>
              <a:spcBef>
                <a:spcPts val="1800"/>
              </a:spcBef>
              <a:spcAft>
                <a:spcPts val="0"/>
              </a:spcAft>
              <a:buSzPts val="2015"/>
              <a:buChar char="•"/>
            </a:pPr>
            <a:r>
              <a:rPr lang="en-US" sz="2000" dirty="0">
                <a:latin typeface="+mj-lt"/>
              </a:rPr>
              <a:t>President’s Report</a:t>
            </a:r>
          </a:p>
          <a:p>
            <a:pPr marL="274320" lvl="0" indent="-228600" algn="l" rtl="0">
              <a:lnSpc>
                <a:spcPct val="100000"/>
              </a:lnSpc>
              <a:spcBef>
                <a:spcPts val="1800"/>
              </a:spcBef>
              <a:spcAft>
                <a:spcPts val="0"/>
              </a:spcAft>
              <a:buSzPts val="2015"/>
              <a:buChar char="•"/>
            </a:pPr>
            <a:r>
              <a:rPr lang="en-US" sz="2000" dirty="0">
                <a:latin typeface="+mj-lt"/>
              </a:rPr>
              <a:t>Vice President’s Report</a:t>
            </a:r>
            <a:endParaRPr sz="2000" dirty="0">
              <a:latin typeface="+mj-lt"/>
            </a:endParaRPr>
          </a:p>
          <a:p>
            <a:pPr marL="274320" lvl="0" indent="-228600" algn="l" rtl="0">
              <a:lnSpc>
                <a:spcPct val="100000"/>
              </a:lnSpc>
              <a:spcBef>
                <a:spcPts val="1800"/>
              </a:spcBef>
              <a:spcAft>
                <a:spcPts val="0"/>
              </a:spcAft>
              <a:buSzPts val="2015"/>
              <a:buChar char="•"/>
            </a:pPr>
            <a:r>
              <a:rPr lang="en-US" sz="2000" dirty="0">
                <a:latin typeface="+mj-lt"/>
              </a:rPr>
              <a:t>Treasurer’s Report</a:t>
            </a:r>
            <a:endParaRPr sz="2000" dirty="0">
              <a:latin typeface="+mj-lt"/>
            </a:endParaRPr>
          </a:p>
          <a:p>
            <a:pPr marL="274320" lvl="0" indent="-228600" algn="l" rtl="0">
              <a:lnSpc>
                <a:spcPct val="100000"/>
              </a:lnSpc>
              <a:spcBef>
                <a:spcPts val="1800"/>
              </a:spcBef>
              <a:spcAft>
                <a:spcPts val="0"/>
              </a:spcAft>
              <a:buSzPts val="2015"/>
              <a:buChar char="•"/>
            </a:pPr>
            <a:r>
              <a:rPr lang="en-US" sz="2000" dirty="0">
                <a:latin typeface="+mj-lt"/>
              </a:rPr>
              <a:t>Registrar’s Report</a:t>
            </a:r>
            <a:endParaRPr sz="2000" dirty="0">
              <a:latin typeface="+mj-lt"/>
            </a:endParaRPr>
          </a:p>
          <a:p>
            <a:pPr marL="274320" lvl="0" indent="-228600" algn="l" rtl="0">
              <a:lnSpc>
                <a:spcPct val="100000"/>
              </a:lnSpc>
              <a:spcBef>
                <a:spcPts val="1800"/>
              </a:spcBef>
              <a:spcAft>
                <a:spcPts val="0"/>
              </a:spcAft>
              <a:buSzPts val="2015"/>
              <a:buChar char="•"/>
            </a:pPr>
            <a:r>
              <a:rPr lang="en-US" sz="2000" dirty="0">
                <a:latin typeface="+mj-lt"/>
              </a:rPr>
              <a:t>Committee Reports</a:t>
            </a:r>
            <a:endParaRPr sz="2000" dirty="0">
              <a:latin typeface="+mj-lt"/>
            </a:endParaRPr>
          </a:p>
          <a:p>
            <a:pPr marL="365760" lvl="1" indent="0" algn="l" rtl="0">
              <a:lnSpc>
                <a:spcPct val="100000"/>
              </a:lnSpc>
              <a:spcBef>
                <a:spcPts val="0"/>
              </a:spcBef>
              <a:spcAft>
                <a:spcPts val="0"/>
              </a:spcAft>
              <a:buSzPts val="2015"/>
              <a:buNone/>
            </a:pPr>
            <a:r>
              <a:rPr lang="en-US" sz="2000" dirty="0">
                <a:solidFill>
                  <a:schemeClr val="tx1"/>
                </a:solidFill>
                <a:latin typeface="+mj-lt"/>
              </a:rPr>
              <a:t>- External Affairs</a:t>
            </a:r>
            <a:endParaRPr sz="2000" dirty="0">
              <a:solidFill>
                <a:schemeClr val="tx1"/>
              </a:solidFill>
              <a:latin typeface="+mj-lt"/>
            </a:endParaRPr>
          </a:p>
          <a:p>
            <a:pPr marL="365760" lvl="1" indent="0" algn="l" rtl="0">
              <a:lnSpc>
                <a:spcPct val="100000"/>
              </a:lnSpc>
              <a:spcBef>
                <a:spcPts val="0"/>
              </a:spcBef>
              <a:spcAft>
                <a:spcPts val="0"/>
              </a:spcAft>
              <a:buSzPts val="2015"/>
              <a:buNone/>
            </a:pPr>
            <a:r>
              <a:rPr lang="en-US" sz="2000" dirty="0">
                <a:solidFill>
                  <a:schemeClr val="tx1"/>
                </a:solidFill>
                <a:latin typeface="+mj-lt"/>
              </a:rPr>
              <a:t>- Communications</a:t>
            </a:r>
          </a:p>
          <a:p>
            <a:pPr marL="365760" lvl="1" indent="0">
              <a:lnSpc>
                <a:spcPct val="100000"/>
              </a:lnSpc>
              <a:spcBef>
                <a:spcPts val="0"/>
              </a:spcBef>
              <a:spcAft>
                <a:spcPts val="0"/>
              </a:spcAft>
              <a:buSzPts val="2015"/>
              <a:buNone/>
            </a:pPr>
            <a:r>
              <a:rPr lang="en-US" sz="2000" dirty="0">
                <a:solidFill>
                  <a:schemeClr val="tx1"/>
                </a:solidFill>
                <a:latin typeface="+mj-lt"/>
                <a:ea typeface="Cambria"/>
                <a:cs typeface="Cambria"/>
                <a:sym typeface="Cambria"/>
              </a:rPr>
              <a:t>- ROH/ROHT Examination</a:t>
            </a:r>
          </a:p>
          <a:p>
            <a:pPr marL="651510" lvl="1" indent="-285750" algn="l" rtl="0">
              <a:lnSpc>
                <a:spcPct val="100000"/>
              </a:lnSpc>
              <a:spcBef>
                <a:spcPts val="1000"/>
              </a:spcBef>
              <a:spcAft>
                <a:spcPts val="0"/>
              </a:spcAft>
              <a:buSzPts val="2015"/>
              <a:buFontTx/>
              <a:buChar char="-"/>
            </a:pPr>
            <a:endParaRPr dirty="0"/>
          </a:p>
          <a:p>
            <a:pPr marL="365760" lvl="1" indent="0" algn="l" rtl="0">
              <a:lnSpc>
                <a:spcPct val="100000"/>
              </a:lnSpc>
              <a:spcBef>
                <a:spcPts val="1000"/>
              </a:spcBef>
              <a:spcAft>
                <a:spcPts val="0"/>
              </a:spcAft>
              <a:buSzPts val="2015"/>
              <a:buNone/>
            </a:pPr>
            <a:endParaRPr dirty="0"/>
          </a:p>
          <a:p>
            <a:pPr marL="365760" lvl="1" indent="0" algn="l" rtl="0">
              <a:lnSpc>
                <a:spcPct val="70000"/>
              </a:lnSpc>
              <a:spcBef>
                <a:spcPts val="1000"/>
              </a:spcBef>
              <a:spcAft>
                <a:spcPts val="0"/>
              </a:spcAft>
              <a:buSzPts val="1560"/>
              <a:buNone/>
            </a:pPr>
            <a:endParaRPr sz="1560" dirty="0"/>
          </a:p>
          <a:p>
            <a:pPr marL="365760" lvl="1" indent="0" algn="l" rtl="0">
              <a:lnSpc>
                <a:spcPct val="70000"/>
              </a:lnSpc>
              <a:spcBef>
                <a:spcPts val="1000"/>
              </a:spcBef>
              <a:spcAft>
                <a:spcPts val="0"/>
              </a:spcAft>
              <a:buSzPts val="1560"/>
              <a:buNone/>
            </a:pPr>
            <a:endParaRPr sz="1560" dirty="0"/>
          </a:p>
        </p:txBody>
      </p:sp>
      <p:sp>
        <p:nvSpPr>
          <p:cNvPr id="100" name="Google Shape;100;p2"/>
          <p:cNvSpPr txBox="1"/>
          <p:nvPr/>
        </p:nvSpPr>
        <p:spPr>
          <a:xfrm>
            <a:off x="4959210" y="1590294"/>
            <a:ext cx="6010509" cy="4840352"/>
          </a:xfrm>
          <a:prstGeom prst="rect">
            <a:avLst/>
          </a:prstGeom>
          <a:noFill/>
          <a:ln>
            <a:noFill/>
          </a:ln>
        </p:spPr>
        <p:txBody>
          <a:bodyPr spcFirstLastPara="1" wrap="square" lIns="91425" tIns="45700" rIns="91425" bIns="45700" anchor="t" anchorCtr="0">
            <a:noAutofit/>
          </a:bodyPr>
          <a:lstStyle/>
          <a:p>
            <a:pPr marL="365760" lvl="1">
              <a:buClr>
                <a:schemeClr val="accent1"/>
              </a:buClr>
              <a:buSzPts val="2000"/>
            </a:pPr>
            <a:r>
              <a:rPr lang="en-US" sz="2000" dirty="0">
                <a:solidFill>
                  <a:schemeClr val="tx1">
                    <a:lumMod val="75000"/>
                    <a:lumOff val="25000"/>
                  </a:schemeClr>
                </a:solidFill>
                <a:ea typeface="Cambria"/>
                <a:cs typeface="Cambria"/>
                <a:sym typeface="Cambria"/>
              </a:rPr>
              <a:t>- </a:t>
            </a:r>
            <a:r>
              <a:rPr lang="en-US" sz="2000" dirty="0">
                <a:ea typeface="Cambria"/>
                <a:cs typeface="Cambria"/>
                <a:sym typeface="Cambria"/>
              </a:rPr>
              <a:t>Registration Maintenance</a:t>
            </a:r>
            <a:endParaRPr lang="en-US" sz="2000" b="0" i="0" u="none" strike="noStrike" cap="none" dirty="0">
              <a:latin typeface="+mj-lt"/>
              <a:ea typeface="Cambria"/>
              <a:cs typeface="Cambria"/>
              <a:sym typeface="Cambria"/>
            </a:endParaRPr>
          </a:p>
          <a:p>
            <a:pPr marL="365760" marR="0" lvl="1" algn="l" rtl="0">
              <a:buClr>
                <a:schemeClr val="accent1"/>
              </a:buClr>
              <a:buSzPts val="2000"/>
            </a:pPr>
            <a:r>
              <a:rPr lang="en-US" sz="2000" b="0" i="0" u="none" strike="noStrike" cap="none" dirty="0">
                <a:latin typeface="+mj-lt"/>
                <a:ea typeface="Cambria"/>
                <a:cs typeface="Cambria"/>
                <a:sym typeface="Cambria"/>
              </a:rPr>
              <a:t>- Registration Maintenance Points</a:t>
            </a:r>
            <a:endParaRPr sz="2000" dirty="0">
              <a:latin typeface="+mj-lt"/>
            </a:endParaRPr>
          </a:p>
          <a:p>
            <a:pPr marL="365760" marR="0" lvl="1" algn="l" rtl="0">
              <a:buClr>
                <a:schemeClr val="accent1"/>
              </a:buClr>
              <a:buSzPts val="2000"/>
            </a:pPr>
            <a:r>
              <a:rPr lang="en-US" sz="2000" b="0" i="0" u="none" strike="noStrike" cap="none" dirty="0">
                <a:latin typeface="+mj-lt"/>
                <a:ea typeface="Cambria"/>
                <a:cs typeface="Cambria"/>
                <a:sym typeface="Cambria"/>
              </a:rPr>
              <a:t>- Promotion</a:t>
            </a:r>
            <a:endParaRPr sz="2000" dirty="0">
              <a:latin typeface="+mj-lt"/>
            </a:endParaRPr>
          </a:p>
          <a:p>
            <a:pPr marL="274320" marR="0" lvl="0" indent="-228600" algn="l" rtl="0">
              <a:spcBef>
                <a:spcPts val="1200"/>
              </a:spcBef>
              <a:buClr>
                <a:schemeClr val="accent1"/>
              </a:buClr>
              <a:buSzPts val="2000"/>
              <a:buFont typeface="Arial"/>
              <a:buChar char="•"/>
            </a:pPr>
            <a:r>
              <a:rPr lang="en-US" sz="2000" dirty="0">
                <a:latin typeface="+mj-lt"/>
                <a:ea typeface="Cambria"/>
                <a:cs typeface="Cambria"/>
                <a:sym typeface="Cambria"/>
              </a:rPr>
              <a:t>New</a:t>
            </a:r>
            <a:r>
              <a:rPr lang="en-US" sz="2000" b="0" i="0" u="none" strike="noStrike" cap="none" dirty="0">
                <a:latin typeface="+mj-lt"/>
                <a:ea typeface="Cambria"/>
                <a:cs typeface="Cambria"/>
                <a:sym typeface="Cambria"/>
              </a:rPr>
              <a:t> Business </a:t>
            </a:r>
          </a:p>
          <a:p>
            <a:pPr marL="502920" lvl="1">
              <a:buClr>
                <a:schemeClr val="accent1"/>
              </a:buClr>
              <a:buSzPts val="2000"/>
            </a:pPr>
            <a:r>
              <a:rPr lang="en-US" sz="2000" dirty="0">
                <a:latin typeface="+mj-lt"/>
                <a:ea typeface="Cambria"/>
                <a:cs typeface="Cambria"/>
                <a:sym typeface="Cambria"/>
              </a:rPr>
              <a:t>-</a:t>
            </a:r>
            <a:r>
              <a:rPr lang="en-US" sz="2000" b="0" i="0" u="none" strike="noStrike" cap="none" dirty="0">
                <a:latin typeface="+mj-lt"/>
                <a:ea typeface="Cambria"/>
                <a:cs typeface="Cambria"/>
                <a:sym typeface="Cambria"/>
              </a:rPr>
              <a:t> Incoming President </a:t>
            </a:r>
          </a:p>
          <a:p>
            <a:pPr marL="502920" lvl="1">
              <a:buClr>
                <a:schemeClr val="accent1"/>
              </a:buClr>
              <a:buSzPts val="2000"/>
            </a:pPr>
            <a:r>
              <a:rPr lang="en-US" sz="2000" b="0" i="0" u="none" strike="noStrike" cap="none" dirty="0">
                <a:latin typeface="+mj-lt"/>
                <a:ea typeface="Cambria"/>
                <a:cs typeface="Cambria"/>
                <a:sym typeface="Cambria"/>
              </a:rPr>
              <a:t>- New &amp; Outgoing Directors</a:t>
            </a:r>
            <a:endParaRPr sz="2000" dirty="0">
              <a:latin typeface="+mj-lt"/>
            </a:endParaRPr>
          </a:p>
          <a:p>
            <a:pPr marL="274320" indent="-228600">
              <a:spcBef>
                <a:spcPts val="1200"/>
              </a:spcBef>
              <a:spcAft>
                <a:spcPts val="600"/>
              </a:spcAft>
              <a:buClr>
                <a:schemeClr val="accent1"/>
              </a:buClr>
              <a:buSzPts val="2000"/>
              <a:buFont typeface="Arial"/>
              <a:buChar char="•"/>
            </a:pPr>
            <a:r>
              <a:rPr lang="en-US" sz="2000" dirty="0">
                <a:ea typeface="Cambria"/>
                <a:cs typeface="Cambria"/>
                <a:sym typeface="Cambria"/>
              </a:rPr>
              <a:t>Members’ Discussion</a:t>
            </a:r>
            <a:endParaRPr lang="en-US" sz="2000" dirty="0">
              <a:latin typeface="+mj-lt"/>
              <a:ea typeface="Cambria"/>
              <a:cs typeface="Cambria"/>
              <a:sym typeface="Cambria"/>
            </a:endParaRPr>
          </a:p>
          <a:p>
            <a:pPr marL="274320" marR="0" lvl="0" indent="-228600" algn="l" rtl="0">
              <a:spcBef>
                <a:spcPts val="1200"/>
              </a:spcBef>
              <a:spcAft>
                <a:spcPts val="600"/>
              </a:spcAft>
              <a:buClr>
                <a:schemeClr val="accent1"/>
              </a:buClr>
              <a:buSzPts val="2000"/>
              <a:buFont typeface="Arial"/>
              <a:buChar char="•"/>
            </a:pPr>
            <a:r>
              <a:rPr lang="en-US" sz="2000" b="0" i="0" u="none" strike="noStrike" cap="none" dirty="0">
                <a:latin typeface="+mj-lt"/>
                <a:ea typeface="Cambria"/>
                <a:cs typeface="Cambria"/>
                <a:sym typeface="Cambria"/>
              </a:rPr>
              <a:t>Adjournment</a:t>
            </a:r>
          </a:p>
          <a:p>
            <a:pPr marL="274320" marR="0" lvl="0" indent="-228600" algn="l" rtl="0">
              <a:spcBef>
                <a:spcPts val="1200"/>
              </a:spcBef>
              <a:buClr>
                <a:schemeClr val="accent1"/>
              </a:buClr>
              <a:buSzPts val="2000"/>
              <a:buFont typeface="Arial"/>
              <a:buChar char="•"/>
            </a:pPr>
            <a:r>
              <a:rPr lang="en-US" sz="2000" dirty="0">
                <a:latin typeface="+mj-lt"/>
                <a:ea typeface="Cambria"/>
                <a:cs typeface="Cambria"/>
                <a:sym typeface="Cambria"/>
              </a:rPr>
              <a:t>Guest Speaker – Dr. Victoria </a:t>
            </a:r>
            <a:r>
              <a:rPr lang="en-US" sz="2000" dirty="0" err="1">
                <a:latin typeface="+mj-lt"/>
                <a:ea typeface="Cambria"/>
                <a:cs typeface="Cambria"/>
                <a:sym typeface="Cambria"/>
              </a:rPr>
              <a:t>Arrandale</a:t>
            </a:r>
            <a:r>
              <a:rPr lang="en-US" sz="2000" dirty="0">
                <a:latin typeface="+mj-lt"/>
                <a:ea typeface="Cambria"/>
                <a:cs typeface="Cambria"/>
                <a:sym typeface="Cambria"/>
              </a:rPr>
              <a:t>, ROH</a:t>
            </a:r>
          </a:p>
          <a:p>
            <a:pPr marL="502920" lvl="1">
              <a:spcBef>
                <a:spcPts val="600"/>
              </a:spcBef>
              <a:buClr>
                <a:schemeClr val="accent1"/>
              </a:buClr>
              <a:buSzPts val="2000"/>
            </a:pPr>
            <a:r>
              <a:rPr lang="en-US" sz="2000" i="1" dirty="0">
                <a:latin typeface="+mj-lt"/>
                <a:ea typeface="Cambria"/>
                <a:cs typeface="Cambria"/>
                <a:sym typeface="Cambria"/>
              </a:rPr>
              <a:t>Title: </a:t>
            </a:r>
            <a:r>
              <a:rPr lang="en-US" sz="2000" i="1" dirty="0">
                <a:latin typeface="+mj-lt"/>
              </a:rPr>
              <a:t>Occupational Hygiene in the time of COVID-19</a:t>
            </a:r>
            <a:endParaRPr lang="en-US" sz="2000" i="1" dirty="0">
              <a:latin typeface="+mj-lt"/>
              <a:ea typeface="Cambria"/>
              <a:cs typeface="Cambria"/>
              <a:sym typeface="Cambria"/>
            </a:endParaRPr>
          </a:p>
        </p:txBody>
      </p:sp>
      <p:sp>
        <p:nvSpPr>
          <p:cNvPr id="2" name="Line 2">
            <a:extLst>
              <a:ext uri="{FF2B5EF4-FFF2-40B4-BE49-F238E27FC236}">
                <a16:creationId xmlns:a16="http://schemas.microsoft.com/office/drawing/2014/main" id="{F61DB09B-3D3B-466F-97BC-97CAEEF22DC7}"/>
              </a:ext>
            </a:extLst>
          </p:cNvPr>
          <p:cNvSpPr>
            <a:spLocks noChangeShapeType="1"/>
          </p:cNvSpPr>
          <p:nvPr/>
        </p:nvSpPr>
        <p:spPr bwMode="auto">
          <a:xfrm>
            <a:off x="102476" y="6650101"/>
            <a:ext cx="10058400" cy="0"/>
          </a:xfrm>
          <a:prstGeom prst="line">
            <a:avLst/>
          </a:prstGeom>
          <a:noFill/>
          <a:ln w="47625">
            <a:solidFill>
              <a:srgbClr val="FF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3" name="Freeform 3">
            <a:extLst>
              <a:ext uri="{FF2B5EF4-FFF2-40B4-BE49-F238E27FC236}">
                <a16:creationId xmlns:a16="http://schemas.microsoft.com/office/drawing/2014/main" id="{93F4F56B-D3E5-429B-A98D-183836A359B4}"/>
              </a:ext>
            </a:extLst>
          </p:cNvPr>
          <p:cNvSpPr>
            <a:spLocks/>
          </p:cNvSpPr>
          <p:nvPr/>
        </p:nvSpPr>
        <p:spPr bwMode="auto">
          <a:xfrm>
            <a:off x="49057" y="711324"/>
            <a:ext cx="10214296" cy="1143000"/>
          </a:xfrm>
          <a:custGeom>
            <a:avLst/>
            <a:gdLst>
              <a:gd name="T0" fmla="*/ 0 w 3171"/>
              <a:gd name="T1" fmla="*/ 427 h 427"/>
              <a:gd name="T2" fmla="*/ 3171 w 3171"/>
              <a:gd name="T3" fmla="*/ 52 h 427"/>
            </a:gdLst>
            <a:ahLst/>
            <a:cxnLst>
              <a:cxn ang="0">
                <a:pos x="T0" y="T1"/>
              </a:cxn>
              <a:cxn ang="0">
                <a:pos x="T2" y="T3"/>
              </a:cxn>
            </a:cxnLst>
            <a:rect l="0" t="0" r="r" b="b"/>
            <a:pathLst>
              <a:path w="3171" h="427">
                <a:moveTo>
                  <a:pt x="0" y="427"/>
                </a:moveTo>
                <a:cubicBezTo>
                  <a:pt x="1369" y="0"/>
                  <a:pt x="2702" y="25"/>
                  <a:pt x="3171" y="52"/>
                </a:cubicBezTo>
              </a:path>
            </a:pathLst>
          </a:custGeom>
          <a:noFill/>
          <a:ln w="38100">
            <a:solidFill>
              <a:srgbClr val="FF0000"/>
            </a:solidFill>
            <a:miter lim="800000"/>
            <a:headEnd/>
            <a:tailEnd/>
          </a:ln>
          <a:effectLst/>
          <a:extLst>
            <a:ext uri="{909E8E84-426E-40DD-AFC4-6F175D3DCCD1}">
              <a14:hiddenFill xmlns:a14="http://schemas.microsoft.com/office/drawing/2010/main">
                <a:solidFill>
                  <a:srgbClr val="FFFFFE"/>
                </a:solidFill>
              </a14:hiddenFill>
            </a:ext>
            <a:ext uri="{AF507438-7753-43E0-B8FC-AC1667EBCBE1}">
              <a14:hiddenEffects xmlns:a14="http://schemas.microsoft.com/office/drawing/2010/main">
                <a:effectLst>
                  <a:outerShdw dist="35921" dir="2700000" algn="ctr" rotWithShape="0">
                    <a:srgbClr val="8C8682"/>
                  </a:outerShdw>
                </a:effectLst>
              </a14:hiddenEffects>
            </a:ext>
          </a:extLst>
        </p:spPr>
        <p:txBody>
          <a:bodyPr vert="horz" wrap="square" lIns="91440" tIns="45720" rIns="91440" bIns="45720" numCol="1" anchor="t" anchorCtr="0" compatLnSpc="1">
            <a:prstTxWarp prst="textNoShape">
              <a:avLst/>
            </a:prstTxWarp>
          </a:bodyPr>
          <a:lstStyle/>
          <a:p>
            <a:endParaRPr lang="en-CA"/>
          </a:p>
        </p:txBody>
      </p:sp>
      <p:sp>
        <p:nvSpPr>
          <p:cNvPr id="4" name="Freeform 4">
            <a:extLst>
              <a:ext uri="{FF2B5EF4-FFF2-40B4-BE49-F238E27FC236}">
                <a16:creationId xmlns:a16="http://schemas.microsoft.com/office/drawing/2014/main" id="{761734FF-29E3-412A-B226-8C1CA413A9C9}"/>
              </a:ext>
            </a:extLst>
          </p:cNvPr>
          <p:cNvSpPr>
            <a:spLocks/>
          </p:cNvSpPr>
          <p:nvPr/>
        </p:nvSpPr>
        <p:spPr bwMode="auto">
          <a:xfrm>
            <a:off x="0" y="0"/>
            <a:ext cx="10263353" cy="1770062"/>
          </a:xfrm>
          <a:custGeom>
            <a:avLst/>
            <a:gdLst>
              <a:gd name="T0" fmla="*/ 0 w 3168"/>
              <a:gd name="T1" fmla="*/ 0 h 627"/>
              <a:gd name="T2" fmla="*/ 0 w 3168"/>
              <a:gd name="T3" fmla="*/ 627 h 627"/>
              <a:gd name="T4" fmla="*/ 2168 w 3168"/>
              <a:gd name="T5" fmla="*/ 276 h 627"/>
              <a:gd name="T6" fmla="*/ 3168 w 3168"/>
              <a:gd name="T7" fmla="*/ 242 h 627"/>
              <a:gd name="T8" fmla="*/ 3168 w 3168"/>
              <a:gd name="T9" fmla="*/ 0 h 627"/>
              <a:gd name="T10" fmla="*/ 0 w 3168"/>
              <a:gd name="T11" fmla="*/ 0 h 627"/>
            </a:gdLst>
            <a:ahLst/>
            <a:cxnLst>
              <a:cxn ang="0">
                <a:pos x="T0" y="T1"/>
              </a:cxn>
              <a:cxn ang="0">
                <a:pos x="T2" y="T3"/>
              </a:cxn>
              <a:cxn ang="0">
                <a:pos x="T4" y="T5"/>
              </a:cxn>
              <a:cxn ang="0">
                <a:pos x="T6" y="T7"/>
              </a:cxn>
              <a:cxn ang="0">
                <a:pos x="T8" y="T9"/>
              </a:cxn>
              <a:cxn ang="0">
                <a:pos x="T10" y="T11"/>
              </a:cxn>
            </a:cxnLst>
            <a:rect l="0" t="0" r="r" b="b"/>
            <a:pathLst>
              <a:path w="3168" h="627">
                <a:moveTo>
                  <a:pt x="0" y="0"/>
                </a:moveTo>
                <a:cubicBezTo>
                  <a:pt x="0" y="627"/>
                  <a:pt x="0" y="627"/>
                  <a:pt x="0" y="627"/>
                </a:cubicBezTo>
                <a:cubicBezTo>
                  <a:pt x="731" y="409"/>
                  <a:pt x="1853" y="296"/>
                  <a:pt x="2168" y="276"/>
                </a:cubicBezTo>
                <a:cubicBezTo>
                  <a:pt x="2610" y="249"/>
                  <a:pt x="2951" y="243"/>
                  <a:pt x="3168" y="242"/>
                </a:cubicBezTo>
                <a:cubicBezTo>
                  <a:pt x="3168" y="0"/>
                  <a:pt x="3168" y="0"/>
                  <a:pt x="3168" y="0"/>
                </a:cubicBezTo>
                <a:lnTo>
                  <a:pt x="0" y="0"/>
                </a:lnTo>
                <a:close/>
              </a:path>
            </a:pathLst>
          </a:custGeom>
          <a:solidFill>
            <a:srgbClr val="212120"/>
          </a:solidFill>
          <a:ln>
            <a:noFill/>
          </a:ln>
          <a:effectLst/>
          <a:extLst>
            <a:ext uri="{91240B29-F687-4F45-9708-019B960494DF}">
              <a14:hiddenLine xmlns:a14="http://schemas.microsoft.com/office/drawing/2010/main" w="9525">
                <a:solidFill>
                  <a:srgbClr val="212120"/>
                </a:solidFill>
                <a:round/>
                <a:headEnd/>
                <a:tailEnd/>
              </a14:hiddenLine>
            </a:ext>
            <a:ext uri="{AF507438-7753-43E0-B8FC-AC1667EBCBE1}">
              <a14:hiddenEffects xmlns:a14="http://schemas.microsoft.com/office/drawing/2010/main">
                <a:effectLst>
                  <a:outerShdw dist="35921" dir="2700000" algn="ctr" rotWithShape="0">
                    <a:srgbClr val="8C8682"/>
                  </a:outerShdw>
                </a:effectLst>
              </a14:hiddenEffects>
            </a:ext>
          </a:extLst>
        </p:spPr>
        <p:txBody>
          <a:bodyPr vert="horz" wrap="square" lIns="91440" tIns="45720" rIns="91440" bIns="45720" numCol="1" anchor="t" anchorCtr="0" compatLnSpc="1">
            <a:prstTxWarp prst="textNoShape">
              <a:avLst/>
            </a:prstTxWarp>
          </a:bodyPr>
          <a:lstStyle/>
          <a:p>
            <a:endParaRPr lang="en-CA" dirty="0"/>
          </a:p>
        </p:txBody>
      </p:sp>
      <p:sp>
        <p:nvSpPr>
          <p:cNvPr id="5" name="Text Box 5">
            <a:extLst>
              <a:ext uri="{FF2B5EF4-FFF2-40B4-BE49-F238E27FC236}">
                <a16:creationId xmlns:a16="http://schemas.microsoft.com/office/drawing/2014/main" id="{16E7B14A-4ABB-4E44-8A99-3F21B419A9DD}"/>
              </a:ext>
            </a:extLst>
          </p:cNvPr>
          <p:cNvSpPr txBox="1">
            <a:spLocks noChangeArrowheads="1"/>
          </p:cNvSpPr>
          <p:nvPr/>
        </p:nvSpPr>
        <p:spPr bwMode="auto">
          <a:xfrm>
            <a:off x="4762" y="275809"/>
            <a:ext cx="3817937" cy="896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60000"/>
              </a:lnSpc>
              <a:spcBef>
                <a:spcPct val="0"/>
              </a:spcBef>
              <a:spcAft>
                <a:spcPts val="800"/>
              </a:spcAft>
              <a:buClrTx/>
              <a:buSzTx/>
              <a:buFontTx/>
              <a:buNone/>
              <a:tabLst/>
            </a:pPr>
            <a:r>
              <a:rPr kumimoji="0" lang="en-CA" altLang="en-US" sz="3200" b="1" i="0" u="none" strike="noStrike" cap="none" normalizeH="0" baseline="0" dirty="0">
                <a:ln>
                  <a:noFill/>
                </a:ln>
                <a:solidFill>
                  <a:srgbClr val="FFFFFF"/>
                </a:solidFill>
                <a:effectLst/>
                <a:latin typeface="Arial Black" panose="020B0A04020102020204" pitchFamily="34" charset="0"/>
              </a:rPr>
              <a:t>AGENDA</a:t>
            </a:r>
          </a:p>
          <a:p>
            <a:pPr marL="0" marR="0" lvl="0" indent="0" algn="l" defTabSz="914400" rtl="0" eaLnBrk="0" fontAlgn="base" latinLnBrk="0" hangingPunct="0">
              <a:lnSpc>
                <a:spcPct val="112000"/>
              </a:lnSpc>
              <a:spcBef>
                <a:spcPct val="0"/>
              </a:spcBef>
              <a:spcAft>
                <a:spcPts val="800"/>
              </a:spcAft>
              <a:buClrTx/>
              <a:buSzTx/>
              <a:buFontTx/>
              <a:buNone/>
              <a:tabLst/>
            </a:pPr>
            <a:endParaRPr kumimoji="0" lang="en-CA" altLang="en-US" sz="800" b="0" i="0" u="none" strike="noStrike" cap="none" normalizeH="0" baseline="0" dirty="0">
              <a:ln>
                <a:noFill/>
              </a:ln>
              <a:solidFill>
                <a:srgbClr val="FFFFFF"/>
              </a:solidFill>
              <a:effectLst/>
              <a:latin typeface="Arial" panose="020B0604020202020204" pitchFamily="34" charset="0"/>
            </a:endParaRPr>
          </a:p>
        </p:txBody>
      </p:sp>
      <p:sp>
        <p:nvSpPr>
          <p:cNvPr id="8" name="Freeform 6">
            <a:extLst>
              <a:ext uri="{FF2B5EF4-FFF2-40B4-BE49-F238E27FC236}">
                <a16:creationId xmlns:a16="http://schemas.microsoft.com/office/drawing/2014/main" id="{2032F185-2963-460C-82D5-5ADDC688C31E}"/>
              </a:ext>
            </a:extLst>
          </p:cNvPr>
          <p:cNvSpPr>
            <a:spLocks/>
          </p:cNvSpPr>
          <p:nvPr/>
        </p:nvSpPr>
        <p:spPr bwMode="auto">
          <a:xfrm>
            <a:off x="49057" y="396887"/>
            <a:ext cx="10058401" cy="1277938"/>
          </a:xfrm>
          <a:custGeom>
            <a:avLst/>
            <a:gdLst>
              <a:gd name="T0" fmla="*/ 0 w 3171"/>
              <a:gd name="T1" fmla="*/ 401 h 401"/>
              <a:gd name="T2" fmla="*/ 3171 w 3171"/>
              <a:gd name="T3" fmla="*/ 92 h 401"/>
            </a:gdLst>
            <a:ahLst/>
            <a:cxnLst>
              <a:cxn ang="0">
                <a:pos x="T0" y="T1"/>
              </a:cxn>
              <a:cxn ang="0">
                <a:pos x="T2" y="T3"/>
              </a:cxn>
            </a:cxnLst>
            <a:rect l="0" t="0" r="r" b="b"/>
            <a:pathLst>
              <a:path w="3171" h="401">
                <a:moveTo>
                  <a:pt x="0" y="401"/>
                </a:moveTo>
                <a:cubicBezTo>
                  <a:pt x="1397" y="0"/>
                  <a:pt x="2738" y="59"/>
                  <a:pt x="3171" y="92"/>
                </a:cubicBezTo>
              </a:path>
            </a:pathLst>
          </a:custGeom>
          <a:noFill/>
          <a:ln w="6376">
            <a:solidFill>
              <a:srgbClr val="FFFFFE"/>
            </a:solidFill>
            <a:miter lim="800000"/>
            <a:headEnd/>
            <a:tailEnd/>
          </a:ln>
          <a:effectLst/>
          <a:extLst>
            <a:ext uri="{909E8E84-426E-40DD-AFC4-6F175D3DCCD1}">
              <a14:hiddenFill xmlns:a14="http://schemas.microsoft.com/office/drawing/2010/main">
                <a:solidFill>
                  <a:srgbClr val="FFFFFE"/>
                </a:solidFill>
              </a14:hiddenFill>
            </a:ext>
            <a:ext uri="{AF507438-7753-43E0-B8FC-AC1667EBCBE1}">
              <a14:hiddenEffects xmlns:a14="http://schemas.microsoft.com/office/drawing/2010/main">
                <a:effectLst>
                  <a:outerShdw dist="35921" dir="2700000" algn="ctr" rotWithShape="0">
                    <a:srgbClr val="8C8682"/>
                  </a:outerShdw>
                </a:effectLst>
              </a14:hiddenEffects>
            </a:ext>
          </a:extLst>
        </p:spPr>
        <p:txBody>
          <a:bodyPr vert="horz" wrap="square" lIns="91440" tIns="45720" rIns="91440" bIns="45720" numCol="1" anchor="t" anchorCtr="0" compatLnSpc="1">
            <a:prstTxWarp prst="textNoShape">
              <a:avLst/>
            </a:prstTxWarp>
          </a:bodyPr>
          <a:lstStyle/>
          <a:p>
            <a:endParaRPr lang="en-CA"/>
          </a:p>
        </p:txBody>
      </p:sp>
      <p:sp>
        <p:nvSpPr>
          <p:cNvPr id="9" name="Freeform 7">
            <a:extLst>
              <a:ext uri="{FF2B5EF4-FFF2-40B4-BE49-F238E27FC236}">
                <a16:creationId xmlns:a16="http://schemas.microsoft.com/office/drawing/2014/main" id="{28625719-FBB9-4B9D-B6B8-F3EAE0810D78}"/>
              </a:ext>
            </a:extLst>
          </p:cNvPr>
          <p:cNvSpPr>
            <a:spLocks/>
          </p:cNvSpPr>
          <p:nvPr/>
        </p:nvSpPr>
        <p:spPr bwMode="auto">
          <a:xfrm>
            <a:off x="-24096" y="507599"/>
            <a:ext cx="10204706" cy="1349375"/>
          </a:xfrm>
          <a:custGeom>
            <a:avLst/>
            <a:gdLst>
              <a:gd name="T0" fmla="*/ 0 w 3171"/>
              <a:gd name="T1" fmla="*/ 423 h 423"/>
              <a:gd name="T2" fmla="*/ 3171 w 3171"/>
              <a:gd name="T3" fmla="*/ 57 h 423"/>
            </a:gdLst>
            <a:ahLst/>
            <a:cxnLst>
              <a:cxn ang="0">
                <a:pos x="T0" y="T1"/>
              </a:cxn>
              <a:cxn ang="0">
                <a:pos x="T2" y="T3"/>
              </a:cxn>
            </a:cxnLst>
            <a:rect l="0" t="0" r="r" b="b"/>
            <a:pathLst>
              <a:path w="3171" h="423">
                <a:moveTo>
                  <a:pt x="0" y="423"/>
                </a:moveTo>
                <a:cubicBezTo>
                  <a:pt x="1374" y="0"/>
                  <a:pt x="2711" y="30"/>
                  <a:pt x="3171" y="57"/>
                </a:cubicBezTo>
              </a:path>
            </a:pathLst>
          </a:custGeom>
          <a:noFill/>
          <a:ln w="31775">
            <a:solidFill>
              <a:srgbClr val="D1CBC9"/>
            </a:solidFill>
            <a:miter lim="800000"/>
            <a:headEnd/>
            <a:tailEnd/>
          </a:ln>
          <a:effectLst/>
          <a:extLst>
            <a:ext uri="{909E8E84-426E-40DD-AFC4-6F175D3DCCD1}">
              <a14:hiddenFill xmlns:a14="http://schemas.microsoft.com/office/drawing/2010/main">
                <a:solidFill>
                  <a:srgbClr val="FFFFFE"/>
                </a:solidFill>
              </a14:hiddenFill>
            </a:ext>
            <a:ext uri="{AF507438-7753-43E0-B8FC-AC1667EBCBE1}">
              <a14:hiddenEffects xmlns:a14="http://schemas.microsoft.com/office/drawing/2010/main">
                <a:effectLst>
                  <a:outerShdw dist="35921" dir="2700000" algn="ctr" rotWithShape="0">
                    <a:srgbClr val="8C8682"/>
                  </a:outerShdw>
                </a:effectLst>
              </a14:hiddenEffects>
            </a:ext>
          </a:extLst>
        </p:spPr>
        <p:txBody>
          <a:bodyPr vert="horz" wrap="square" lIns="91440" tIns="45720" rIns="91440" bIns="45720" numCol="1" anchor="t" anchorCtr="0" compatLnSpc="1">
            <a:prstTxWarp prst="textNoShape">
              <a:avLst/>
            </a:prstTxWarp>
          </a:bodyPr>
          <a:lstStyle/>
          <a:p>
            <a:endParaRPr lang="en-CA" dirty="0"/>
          </a:p>
        </p:txBody>
      </p:sp>
      <p:sp>
        <p:nvSpPr>
          <p:cNvPr id="13" name="Line 2">
            <a:extLst>
              <a:ext uri="{FF2B5EF4-FFF2-40B4-BE49-F238E27FC236}">
                <a16:creationId xmlns:a16="http://schemas.microsoft.com/office/drawing/2014/main" id="{B4B58208-5BD0-4DBD-99AE-67B03BC85D1F}"/>
              </a:ext>
            </a:extLst>
          </p:cNvPr>
          <p:cNvSpPr>
            <a:spLocks noChangeShapeType="1"/>
          </p:cNvSpPr>
          <p:nvPr/>
        </p:nvSpPr>
        <p:spPr bwMode="auto">
          <a:xfrm>
            <a:off x="102476" y="6540373"/>
            <a:ext cx="10058400" cy="0"/>
          </a:xfrm>
          <a:prstGeom prst="line">
            <a:avLst/>
          </a:prstGeom>
          <a:noFill/>
          <a:ln w="47625">
            <a:solidFill>
              <a:srgbClr val="FF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5"/>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TREASURER'S  REPORT</a:t>
            </a:r>
            <a:br>
              <a:rPr lang="en-US"/>
            </a:br>
            <a:endParaRPr/>
          </a:p>
        </p:txBody>
      </p:sp>
      <p:sp>
        <p:nvSpPr>
          <p:cNvPr id="210" name="Google Shape;210;p15"/>
          <p:cNvSpPr txBox="1">
            <a:spLocks noGrp="1"/>
          </p:cNvSpPr>
          <p:nvPr>
            <p:ph idx="1"/>
          </p:nvPr>
        </p:nvSpPr>
        <p:spPr>
          <a:xfrm>
            <a:off x="841248" y="2336334"/>
            <a:ext cx="2559177" cy="135712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800"/>
              </a:spcBef>
              <a:spcAft>
                <a:spcPts val="0"/>
              </a:spcAft>
              <a:buSzPts val="1800"/>
              <a:buNone/>
            </a:pPr>
            <a:endParaRPr b="1" dirty="0"/>
          </a:p>
          <a:p>
            <a:pPr marL="0" lvl="0" indent="0" algn="l" rtl="0">
              <a:lnSpc>
                <a:spcPct val="90000"/>
              </a:lnSpc>
              <a:spcBef>
                <a:spcPts val="800"/>
              </a:spcBef>
              <a:spcAft>
                <a:spcPts val="0"/>
              </a:spcAft>
              <a:buSzPts val="1800"/>
              <a:buNone/>
            </a:pPr>
            <a:r>
              <a:rPr lang="en-US" b="1" dirty="0">
                <a:solidFill>
                  <a:srgbClr val="C00000"/>
                </a:solidFill>
              </a:rPr>
              <a:t>Independent Auditor’s Report</a:t>
            </a:r>
            <a:endParaRPr dirty="0">
              <a:solidFill>
                <a:srgbClr val="C00000"/>
              </a:solidFill>
            </a:endParaRPr>
          </a:p>
        </p:txBody>
      </p:sp>
      <p:sp>
        <p:nvSpPr>
          <p:cNvPr id="211" name="Google Shape;211;p15"/>
          <p:cNvSpPr txBox="1">
            <a:spLocks noGrp="1"/>
          </p:cNvSpPr>
          <p:nvPr>
            <p:ph type="body" sz="half" idx="2"/>
          </p:nvPr>
        </p:nvSpPr>
        <p:spPr>
          <a:xfrm>
            <a:off x="4828615" y="1914781"/>
            <a:ext cx="5486960" cy="3557356"/>
          </a:xfrm>
          <a:prstGeom prst="rect">
            <a:avLst/>
          </a:prstGeom>
          <a:noFill/>
          <a:ln>
            <a:noFill/>
          </a:ln>
        </p:spPr>
        <p:txBody>
          <a:bodyPr spcFirstLastPara="1" wrap="square" lIns="91425" tIns="45700" rIns="91425" bIns="45700" anchor="t" anchorCtr="0">
            <a:noAutofit/>
          </a:bodyPr>
          <a:lstStyle/>
          <a:p>
            <a:pPr marL="515620" indent="-342900">
              <a:spcBef>
                <a:spcPts val="1800"/>
              </a:spcBef>
              <a:spcAft>
                <a:spcPts val="0"/>
              </a:spcAft>
              <a:buSzPts val="2000"/>
              <a:buFont typeface="Arial" panose="020B0604020202020204" pitchFamily="34" charset="0"/>
              <a:buChar char="•"/>
            </a:pPr>
            <a:r>
              <a:rPr lang="en-US" sz="2000" dirty="0"/>
              <a:t>Turner and Moore audited our financial position as of December 31, 2019</a:t>
            </a:r>
          </a:p>
          <a:p>
            <a:pPr marL="515620" indent="-342900">
              <a:spcBef>
                <a:spcPts val="1800"/>
              </a:spcBef>
              <a:spcAft>
                <a:spcPts val="0"/>
              </a:spcAft>
              <a:buSzPts val="2000"/>
              <a:buFont typeface="Arial" panose="020B0604020202020204" pitchFamily="34" charset="0"/>
              <a:buChar char="•"/>
            </a:pPr>
            <a:r>
              <a:rPr lang="en-US" sz="2000" dirty="0"/>
              <a:t>Financial statements present fairly</a:t>
            </a:r>
          </a:p>
          <a:p>
            <a:pPr marL="515620" indent="-342900">
              <a:spcBef>
                <a:spcPts val="1800"/>
              </a:spcBef>
              <a:spcAft>
                <a:spcPts val="0"/>
              </a:spcAft>
              <a:buSzPts val="2000"/>
              <a:buFont typeface="Arial" panose="020B0604020202020204" pitchFamily="34" charset="0"/>
              <a:buChar char="•"/>
            </a:pPr>
            <a:r>
              <a:rPr lang="en-US" sz="2000" dirty="0"/>
              <a:t>Operations and cash flows for 2019 ended in accordance with Canadian accounting standards for non-profit organizations</a:t>
            </a:r>
            <a:br>
              <a:rPr lang="en-US" sz="2000" dirty="0"/>
            </a:br>
            <a:endParaRPr sz="2000" dirty="0"/>
          </a:p>
        </p:txBody>
      </p:sp>
      <p:sp>
        <p:nvSpPr>
          <p:cNvPr id="2" name="TextBox 1">
            <a:extLst>
              <a:ext uri="{FF2B5EF4-FFF2-40B4-BE49-F238E27FC236}">
                <a16:creationId xmlns:a16="http://schemas.microsoft.com/office/drawing/2014/main" id="{4A59A44C-AD34-40AE-B2D4-BF63328324C4}"/>
              </a:ext>
            </a:extLst>
          </p:cNvPr>
          <p:cNvSpPr txBox="1"/>
          <p:nvPr/>
        </p:nvSpPr>
        <p:spPr>
          <a:xfrm>
            <a:off x="1347508" y="5984995"/>
            <a:ext cx="7960659" cy="618631"/>
          </a:xfrm>
          <a:prstGeom prst="rect">
            <a:avLst/>
          </a:prstGeom>
          <a:noFill/>
        </p:spPr>
        <p:txBody>
          <a:bodyPr wrap="square" rtlCol="0">
            <a:spAutoFit/>
          </a:bodyPr>
          <a:lstStyle/>
          <a:p>
            <a:pPr lvl="0">
              <a:lnSpc>
                <a:spcPct val="90000"/>
              </a:lnSpc>
              <a:buSzPts val="1800"/>
            </a:pPr>
            <a:r>
              <a:rPr lang="en-US" b="1" dirty="0"/>
              <a:t>Appointment of Auditor for 2020</a:t>
            </a:r>
            <a:r>
              <a:rPr lang="en-US" dirty="0"/>
              <a:t> - </a:t>
            </a:r>
            <a:r>
              <a:rPr lang="en-US" b="1" dirty="0" err="1"/>
              <a:t>Scarrow</a:t>
            </a:r>
            <a:r>
              <a:rPr lang="en-US" b="1" dirty="0"/>
              <a:t> &amp; Donald, Manitoba</a:t>
            </a:r>
            <a:endParaRPr lang="en-US" dirty="0"/>
          </a:p>
          <a:p>
            <a:endParaRPr lang="en-CA"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5"/>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876248C8-0720-48AB-91BA-5F530BB41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2209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Google Shape;216;p16"/>
          <p:cNvSpPr txBox="1">
            <a:spLocks noGrp="1"/>
          </p:cNvSpPr>
          <p:nvPr>
            <p:ph type="title"/>
          </p:nvPr>
        </p:nvSpPr>
        <p:spPr>
          <a:xfrm>
            <a:off x="1261871" y="643467"/>
            <a:ext cx="9858383" cy="1325562"/>
          </a:xfrm>
          <a:prstGeom prst="rect">
            <a:avLst/>
          </a:prstGeom>
        </p:spPr>
        <p:txBody>
          <a:bodyPr spcFirstLastPara="1" lIns="91425" tIns="45700" rIns="91425" bIns="45700" anchorCtr="0">
            <a:normAutofit/>
          </a:bodyPr>
          <a:lstStyle/>
          <a:p>
            <a:pPr marL="0" lvl="0" indent="0" rtl="0">
              <a:spcBef>
                <a:spcPts val="0"/>
              </a:spcBef>
              <a:spcAft>
                <a:spcPts val="0"/>
              </a:spcAft>
              <a:buClr>
                <a:schemeClr val="accent1"/>
              </a:buClr>
              <a:buSzPts val="3200"/>
              <a:buFont typeface="Cambria"/>
              <a:buNone/>
            </a:pPr>
            <a:r>
              <a:rPr lang="en-US" dirty="0">
                <a:solidFill>
                  <a:srgbClr val="C00000"/>
                </a:solidFill>
              </a:rPr>
              <a:t>MOTION TO APPROVE 2019 AUDITOR’S REPORT</a:t>
            </a:r>
            <a:endParaRPr lang="en-CA" dirty="0">
              <a:solidFill>
                <a:srgbClr val="C00000"/>
              </a:solidFill>
            </a:endParaRPr>
          </a:p>
        </p:txBody>
      </p:sp>
      <p:sp>
        <p:nvSpPr>
          <p:cNvPr id="98" name="Rectangle 97">
            <a:extLst>
              <a:ext uri="{FF2B5EF4-FFF2-40B4-BE49-F238E27FC236}">
                <a16:creationId xmlns:a16="http://schemas.microsoft.com/office/drawing/2014/main" id="{523BEDA7-D0B8-4802-8168-92452653B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Rectangle 99">
            <a:extLst>
              <a:ext uri="{FF2B5EF4-FFF2-40B4-BE49-F238E27FC236}">
                <a16:creationId xmlns:a16="http://schemas.microsoft.com/office/drawing/2014/main" id="{D2EFF34B-7B1A-4F9D-8CEE-A40962BC7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63724"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219" name="Google Shape;217;p16">
            <a:extLst>
              <a:ext uri="{FF2B5EF4-FFF2-40B4-BE49-F238E27FC236}">
                <a16:creationId xmlns:a16="http://schemas.microsoft.com/office/drawing/2014/main" id="{65BA0C96-C745-491F-8666-F55355ABA453}"/>
              </a:ext>
            </a:extLst>
          </p:cNvPr>
          <p:cNvGraphicFramePr>
            <a:graphicFrameLocks noGrp="1"/>
          </p:cNvGraphicFramePr>
          <p:nvPr>
            <p:ph idx="1"/>
            <p:extLst>
              <p:ext uri="{D42A27DB-BD31-4B8C-83A1-F6EECF244321}">
                <p14:modId xmlns:p14="http://schemas.microsoft.com/office/powerpoint/2010/main" val="1627239849"/>
              </p:ext>
            </p:extLst>
          </p:nvPr>
        </p:nvGraphicFramePr>
        <p:xfrm>
          <a:off x="1262063" y="2013055"/>
          <a:ext cx="9858191" cy="4201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5"/>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876248C8-0720-48AB-91BA-5F530BB41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2209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Google Shape;216;p16"/>
          <p:cNvSpPr txBox="1">
            <a:spLocks noGrp="1"/>
          </p:cNvSpPr>
          <p:nvPr>
            <p:ph type="title"/>
          </p:nvPr>
        </p:nvSpPr>
        <p:spPr>
          <a:xfrm>
            <a:off x="1261871" y="643467"/>
            <a:ext cx="9858383" cy="1325562"/>
          </a:xfrm>
          <a:prstGeom prst="rect">
            <a:avLst/>
          </a:prstGeom>
        </p:spPr>
        <p:txBody>
          <a:bodyPr spcFirstLastPara="1" lIns="91425" tIns="45700" rIns="91425" bIns="45700" anchorCtr="0">
            <a:normAutofit/>
          </a:bodyPr>
          <a:lstStyle/>
          <a:p>
            <a:pPr marL="0" lvl="0" indent="0" rtl="0">
              <a:spcBef>
                <a:spcPts val="0"/>
              </a:spcBef>
              <a:spcAft>
                <a:spcPts val="0"/>
              </a:spcAft>
              <a:buClr>
                <a:schemeClr val="accent1"/>
              </a:buClr>
              <a:buSzPts val="3200"/>
              <a:buFont typeface="Cambria"/>
              <a:buNone/>
            </a:pPr>
            <a:r>
              <a:rPr lang="en-US" dirty="0">
                <a:solidFill>
                  <a:srgbClr val="C00000"/>
                </a:solidFill>
              </a:rPr>
              <a:t>MOTION TO APPOINT SCARROW &amp; DONALD FOR THE 2020 AUDIT</a:t>
            </a:r>
            <a:endParaRPr lang="en-CA" dirty="0">
              <a:solidFill>
                <a:srgbClr val="C00000"/>
              </a:solidFill>
            </a:endParaRPr>
          </a:p>
        </p:txBody>
      </p:sp>
      <p:sp>
        <p:nvSpPr>
          <p:cNvPr id="98" name="Rectangle 97">
            <a:extLst>
              <a:ext uri="{FF2B5EF4-FFF2-40B4-BE49-F238E27FC236}">
                <a16:creationId xmlns:a16="http://schemas.microsoft.com/office/drawing/2014/main" id="{523BEDA7-D0B8-4802-8168-92452653B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Rectangle 99">
            <a:extLst>
              <a:ext uri="{FF2B5EF4-FFF2-40B4-BE49-F238E27FC236}">
                <a16:creationId xmlns:a16="http://schemas.microsoft.com/office/drawing/2014/main" id="{D2EFF34B-7B1A-4F9D-8CEE-A40962BC7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63724"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219" name="Google Shape;217;p16">
            <a:extLst>
              <a:ext uri="{FF2B5EF4-FFF2-40B4-BE49-F238E27FC236}">
                <a16:creationId xmlns:a16="http://schemas.microsoft.com/office/drawing/2014/main" id="{65BA0C96-C745-491F-8666-F55355ABA453}"/>
              </a:ext>
            </a:extLst>
          </p:cNvPr>
          <p:cNvGraphicFramePr>
            <a:graphicFrameLocks noGrp="1"/>
          </p:cNvGraphicFramePr>
          <p:nvPr>
            <p:ph idx="1"/>
            <p:extLst>
              <p:ext uri="{D42A27DB-BD31-4B8C-83A1-F6EECF244321}">
                <p14:modId xmlns:p14="http://schemas.microsoft.com/office/powerpoint/2010/main" val="3842242657"/>
              </p:ext>
            </p:extLst>
          </p:nvPr>
        </p:nvGraphicFramePr>
        <p:xfrm>
          <a:off x="1262063" y="2013055"/>
          <a:ext cx="9858191" cy="4201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9644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7"/>
          <p:cNvSpPr txBox="1">
            <a:spLocks noGrp="1"/>
          </p:cNvSpPr>
          <p:nvPr>
            <p:ph type="ctr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a:t>REGISTRAR’S REPORT	</a:t>
            </a:r>
            <a:endParaRPr/>
          </a:p>
        </p:txBody>
      </p:sp>
      <p:sp>
        <p:nvSpPr>
          <p:cNvPr id="223" name="Google Shape;223;p17"/>
          <p:cNvSpPr txBox="1">
            <a:spLocks noGrp="1"/>
          </p:cNvSpPr>
          <p:nvPr>
            <p:ph type="subTitle"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dirty="0"/>
              <a:t>LIZ KRIVONOSOV</a:t>
            </a:r>
            <a:endParaRPr dirty="0"/>
          </a:p>
        </p:txBody>
      </p:sp>
      <p:pic>
        <p:nvPicPr>
          <p:cNvPr id="224" name="Google Shape;224;p17"/>
          <p:cNvPicPr preferRelativeResize="0"/>
          <p:nvPr/>
        </p:nvPicPr>
        <p:blipFill rotWithShape="1">
          <a:blip r:embed="rId3">
            <a:alphaModFix/>
          </a:blip>
          <a:srcRect/>
          <a:stretch/>
        </p:blipFill>
        <p:spPr>
          <a:xfrm>
            <a:off x="9759562" y="758952"/>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8"/>
          <p:cNvSpPr txBox="1">
            <a:spLocks noGrp="1"/>
          </p:cNvSpPr>
          <p:nvPr>
            <p:ph type="title"/>
          </p:nvPr>
        </p:nvSpPr>
        <p:spPr>
          <a:xfrm>
            <a:off x="535731" y="283566"/>
            <a:ext cx="9692640" cy="87867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dirty="0"/>
              <a:t>REGISTRAR’S REPORT</a:t>
            </a:r>
            <a:endParaRPr dirty="0"/>
          </a:p>
        </p:txBody>
      </p:sp>
      <p:sp>
        <p:nvSpPr>
          <p:cNvPr id="230" name="Google Shape;230;p18"/>
          <p:cNvSpPr txBox="1">
            <a:spLocks noGrp="1"/>
          </p:cNvSpPr>
          <p:nvPr>
            <p:ph type="body" idx="1"/>
          </p:nvPr>
        </p:nvSpPr>
        <p:spPr>
          <a:xfrm>
            <a:off x="745628" y="1828800"/>
            <a:ext cx="5011476" cy="1422851"/>
          </a:xfrm>
          <a:prstGeom prst="rect">
            <a:avLst/>
          </a:prstGeom>
          <a:noFill/>
          <a:ln>
            <a:noFill/>
          </a:ln>
        </p:spPr>
        <p:txBody>
          <a:bodyPr spcFirstLastPara="1" wrap="square" lIns="91425" tIns="45700" rIns="91425" bIns="45700" anchor="t" anchorCtr="0">
            <a:normAutofit/>
          </a:bodyPr>
          <a:lstStyle/>
          <a:p>
            <a:pPr marL="45720" lvl="0" algn="l" rtl="0">
              <a:lnSpc>
                <a:spcPct val="90000"/>
              </a:lnSpc>
              <a:spcBef>
                <a:spcPts val="0"/>
              </a:spcBef>
              <a:spcAft>
                <a:spcPts val="0"/>
              </a:spcAft>
              <a:buSzPts val="2000"/>
            </a:pPr>
            <a:r>
              <a:rPr lang="en-US" b="1" dirty="0">
                <a:solidFill>
                  <a:schemeClr val="tx1"/>
                </a:solidFill>
              </a:rPr>
              <a:t>Membership comprised of:</a:t>
            </a:r>
            <a:endParaRPr b="1" dirty="0">
              <a:solidFill>
                <a:schemeClr val="tx1"/>
              </a:solidFill>
            </a:endParaRPr>
          </a:p>
          <a:p>
            <a:pPr marL="365760" lvl="1" algn="l" rtl="0">
              <a:lnSpc>
                <a:spcPct val="90000"/>
              </a:lnSpc>
              <a:spcBef>
                <a:spcPts val="1000"/>
              </a:spcBef>
              <a:spcAft>
                <a:spcPts val="0"/>
              </a:spcAft>
              <a:buSzPts val="1800"/>
            </a:pPr>
            <a:r>
              <a:rPr lang="en-US" dirty="0"/>
              <a:t>- Renewals of current members</a:t>
            </a:r>
            <a:endParaRPr dirty="0"/>
          </a:p>
          <a:p>
            <a:pPr marL="365760" lvl="1" algn="l" rtl="0">
              <a:lnSpc>
                <a:spcPct val="90000"/>
              </a:lnSpc>
              <a:spcBef>
                <a:spcPts val="1000"/>
              </a:spcBef>
              <a:spcAft>
                <a:spcPts val="0"/>
              </a:spcAft>
              <a:buSzPts val="1800"/>
            </a:pPr>
            <a:r>
              <a:rPr lang="en-US" dirty="0"/>
              <a:t>- Examinations</a:t>
            </a:r>
            <a:endParaRPr dirty="0"/>
          </a:p>
          <a:p>
            <a:pPr marL="274320" lvl="0" indent="-101600" algn="l" rtl="0">
              <a:lnSpc>
                <a:spcPct val="90000"/>
              </a:lnSpc>
              <a:spcBef>
                <a:spcPts val="1800"/>
              </a:spcBef>
              <a:spcAft>
                <a:spcPts val="0"/>
              </a:spcAft>
              <a:buSzPts val="2000"/>
              <a:buNone/>
            </a:pPr>
            <a:endParaRPr dirty="0"/>
          </a:p>
        </p:txBody>
      </p:sp>
      <p:pic>
        <p:nvPicPr>
          <p:cNvPr id="232" name="Google Shape;232;p18"/>
          <p:cNvPicPr preferRelativeResize="0">
            <a:picLocks noGrp="1"/>
          </p:cNvPicPr>
          <p:nvPr>
            <p:ph sz="half" idx="2"/>
          </p:nvPr>
        </p:nvPicPr>
        <p:blipFill rotWithShape="1">
          <a:blip r:embed="rId3">
            <a:alphaModFix/>
          </a:blip>
          <a:srcRect/>
          <a:stretch/>
        </p:blipFill>
        <p:spPr>
          <a:xfrm>
            <a:off x="848325" y="3441012"/>
            <a:ext cx="4727575" cy="2610923"/>
          </a:xfrm>
          <a:prstGeom prst="rect">
            <a:avLst/>
          </a:prstGeom>
          <a:noFill/>
          <a:ln>
            <a:noFill/>
          </a:ln>
        </p:spPr>
      </p:pic>
      <p:sp>
        <p:nvSpPr>
          <p:cNvPr id="231" name="Google Shape;231;p18"/>
          <p:cNvSpPr txBox="1">
            <a:spLocks noGrp="1"/>
          </p:cNvSpPr>
          <p:nvPr>
            <p:ph type="body" sz="quarter" idx="3"/>
          </p:nvPr>
        </p:nvSpPr>
        <p:spPr>
          <a:xfrm>
            <a:off x="6876069" y="1292591"/>
            <a:ext cx="3673745" cy="6413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dirty="0">
                <a:solidFill>
                  <a:schemeClr val="tx1"/>
                </a:solidFill>
              </a:rPr>
              <a:t>5 EXAMINATION TYPES</a:t>
            </a:r>
            <a:endParaRPr dirty="0">
              <a:solidFill>
                <a:schemeClr val="tx1"/>
              </a:solidFill>
            </a:endParaRPr>
          </a:p>
        </p:txBody>
      </p:sp>
      <p:grpSp>
        <p:nvGrpSpPr>
          <p:cNvPr id="233" name="Google Shape;233;p18"/>
          <p:cNvGrpSpPr/>
          <p:nvPr/>
        </p:nvGrpSpPr>
        <p:grpSpPr>
          <a:xfrm>
            <a:off x="6286165" y="2037519"/>
            <a:ext cx="4694019" cy="4057308"/>
            <a:chOff x="15190" y="1104"/>
            <a:chExt cx="4694019" cy="4057308"/>
          </a:xfrm>
        </p:grpSpPr>
        <p:sp>
          <p:nvSpPr>
            <p:cNvPr id="234" name="Google Shape;234;p18"/>
            <p:cNvSpPr/>
            <p:nvPr/>
          </p:nvSpPr>
          <p:spPr>
            <a:xfrm>
              <a:off x="1686297" y="1104"/>
              <a:ext cx="1351805" cy="878673"/>
            </a:xfrm>
            <a:prstGeom prst="roundRect">
              <a:avLst>
                <a:gd name="adj" fmla="val 16667"/>
              </a:avLst>
            </a:prstGeom>
            <a:solidFill>
              <a:srgbClr val="A5FA6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8"/>
            <p:cNvSpPr txBox="1"/>
            <p:nvPr/>
          </p:nvSpPr>
          <p:spPr>
            <a:xfrm>
              <a:off x="1729190" y="43997"/>
              <a:ext cx="1266019" cy="79288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2"/>
                </a:buClr>
                <a:buSzPts val="1800"/>
                <a:buFont typeface="Cambria"/>
                <a:buNone/>
              </a:pPr>
              <a:r>
                <a:rPr lang="en-US" sz="1800" b="1" i="0" u="none" strike="noStrike" cap="none">
                  <a:solidFill>
                    <a:schemeClr val="dk2"/>
                  </a:solidFill>
                  <a:latin typeface="Cambria"/>
                  <a:ea typeface="Cambria"/>
                  <a:cs typeface="Cambria"/>
                  <a:sym typeface="Cambria"/>
                </a:rPr>
                <a:t>ROHT</a:t>
              </a:r>
              <a:endParaRPr/>
            </a:p>
            <a:p>
              <a:pPr marL="0" marR="0" lvl="0" indent="0" algn="ctr" rtl="0">
                <a:lnSpc>
                  <a:spcPct val="90000"/>
                </a:lnSpc>
                <a:spcBef>
                  <a:spcPts val="630"/>
                </a:spcBef>
                <a:spcAft>
                  <a:spcPts val="0"/>
                </a:spcAft>
                <a:buClr>
                  <a:schemeClr val="dk2"/>
                </a:buClr>
                <a:buSzPts val="1300"/>
                <a:buFont typeface="Cambria"/>
                <a:buNone/>
              </a:pPr>
              <a:r>
                <a:rPr lang="en-US" sz="1300" b="0" i="0" u="none" strike="noStrike" cap="none">
                  <a:solidFill>
                    <a:schemeClr val="dk2"/>
                  </a:solidFill>
                  <a:latin typeface="Cambria"/>
                  <a:ea typeface="Cambria"/>
                  <a:cs typeface="Cambria"/>
                  <a:sym typeface="Cambria"/>
                </a:rPr>
                <a:t>M/C &amp; Essay</a:t>
              </a:r>
              <a:endParaRPr/>
            </a:p>
          </p:txBody>
        </p:sp>
        <p:sp>
          <p:nvSpPr>
            <p:cNvPr id="236" name="Google Shape;236;p18"/>
            <p:cNvSpPr/>
            <p:nvPr/>
          </p:nvSpPr>
          <p:spPr>
            <a:xfrm>
              <a:off x="605094" y="440441"/>
              <a:ext cx="3514211" cy="3514211"/>
            </a:xfrm>
            <a:custGeom>
              <a:avLst/>
              <a:gdLst/>
              <a:ahLst/>
              <a:cxnLst/>
              <a:rect l="l" t="t" r="r" b="b"/>
              <a:pathLst>
                <a:path w="120000" h="120000" extrusionOk="0">
                  <a:moveTo>
                    <a:pt x="83398" y="4750"/>
                  </a:moveTo>
                  <a:lnTo>
                    <a:pt x="83398" y="4750"/>
                  </a:lnTo>
                  <a:cubicBezTo>
                    <a:pt x="93990" y="9236"/>
                    <a:pt x="103069" y="16671"/>
                    <a:pt x="109555" y="26171"/>
                  </a:cubicBezTo>
                </a:path>
              </a:pathLst>
            </a:custGeom>
            <a:noFill/>
            <a:ln w="9525" cap="flat" cmpd="sng">
              <a:solidFill>
                <a:srgbClr val="A850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8"/>
            <p:cNvSpPr/>
            <p:nvPr/>
          </p:nvSpPr>
          <p:spPr>
            <a:xfrm>
              <a:off x="3357404" y="1215235"/>
              <a:ext cx="1351805" cy="878673"/>
            </a:xfrm>
            <a:prstGeom prst="roundRect">
              <a:avLst>
                <a:gd name="adj" fmla="val 16667"/>
              </a:avLst>
            </a:prstGeom>
            <a:solidFill>
              <a:srgbClr val="A8502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8"/>
            <p:cNvSpPr txBox="1"/>
            <p:nvPr/>
          </p:nvSpPr>
          <p:spPr>
            <a:xfrm>
              <a:off x="3400297" y="1258128"/>
              <a:ext cx="1266019" cy="79288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2"/>
                </a:buClr>
                <a:buSzPts val="1800"/>
                <a:buFont typeface="Cambria"/>
                <a:buNone/>
              </a:pPr>
              <a:r>
                <a:rPr lang="en-US" sz="1800" b="1" i="0" u="none" strike="noStrike" cap="none" dirty="0">
                  <a:solidFill>
                    <a:schemeClr val="dk2"/>
                  </a:solidFill>
                  <a:latin typeface="Cambria"/>
                  <a:ea typeface="Cambria"/>
                  <a:cs typeface="Cambria"/>
                  <a:sym typeface="Cambria"/>
                </a:rPr>
                <a:t>ROH</a:t>
              </a:r>
              <a:endParaRPr dirty="0"/>
            </a:p>
            <a:p>
              <a:pPr marL="0" marR="0" lvl="0" indent="0" algn="ctr" rtl="0">
                <a:lnSpc>
                  <a:spcPct val="90000"/>
                </a:lnSpc>
                <a:spcBef>
                  <a:spcPts val="630"/>
                </a:spcBef>
                <a:spcAft>
                  <a:spcPts val="0"/>
                </a:spcAft>
                <a:buClr>
                  <a:schemeClr val="dk2"/>
                </a:buClr>
                <a:buSzPts val="1300"/>
                <a:buFont typeface="Cambria"/>
                <a:buNone/>
              </a:pPr>
              <a:r>
                <a:rPr lang="en-US" sz="1300" b="1" i="0" u="none" strike="noStrike" cap="none" dirty="0">
                  <a:solidFill>
                    <a:schemeClr val="dk2"/>
                  </a:solidFill>
                  <a:latin typeface="Cambria"/>
                  <a:ea typeface="Cambria"/>
                  <a:cs typeface="Cambria"/>
                  <a:sym typeface="Cambria"/>
                </a:rPr>
                <a:t>M/C &amp; Essay</a:t>
              </a:r>
              <a:endParaRPr dirty="0"/>
            </a:p>
            <a:p>
              <a:pPr marL="0" marR="0" lvl="0" indent="0" algn="ctr" rtl="0">
                <a:lnSpc>
                  <a:spcPct val="90000"/>
                </a:lnSpc>
                <a:spcBef>
                  <a:spcPts val="455"/>
                </a:spcBef>
                <a:spcAft>
                  <a:spcPts val="0"/>
                </a:spcAft>
                <a:buClr>
                  <a:schemeClr val="dk2"/>
                </a:buClr>
                <a:buSzPts val="1300"/>
                <a:buFont typeface="Cambria"/>
                <a:buNone/>
              </a:pPr>
              <a:r>
                <a:rPr lang="en-US" sz="1300" b="1" i="0" u="none" strike="noStrike" cap="none" dirty="0">
                  <a:solidFill>
                    <a:schemeClr val="dk2"/>
                  </a:solidFill>
                  <a:latin typeface="Cambria"/>
                  <a:ea typeface="Cambria"/>
                  <a:cs typeface="Cambria"/>
                  <a:sym typeface="Cambria"/>
                </a:rPr>
                <a:t>Oral</a:t>
              </a:r>
              <a:endParaRPr dirty="0"/>
            </a:p>
          </p:txBody>
        </p:sp>
        <p:sp>
          <p:nvSpPr>
            <p:cNvPr id="239" name="Google Shape;239;p18"/>
            <p:cNvSpPr/>
            <p:nvPr/>
          </p:nvSpPr>
          <p:spPr>
            <a:xfrm>
              <a:off x="605094" y="440441"/>
              <a:ext cx="3514211" cy="3514211"/>
            </a:xfrm>
            <a:custGeom>
              <a:avLst/>
              <a:gdLst/>
              <a:ahLst/>
              <a:cxnLst/>
              <a:rect l="l" t="t" r="r" b="b"/>
              <a:pathLst>
                <a:path w="120000" h="120000" extrusionOk="0">
                  <a:moveTo>
                    <a:pt x="119917" y="56845"/>
                  </a:moveTo>
                  <a:lnTo>
                    <a:pt x="119917" y="56845"/>
                  </a:lnTo>
                  <a:cubicBezTo>
                    <a:pt x="120595" y="69724"/>
                    <a:pt x="117105" y="82480"/>
                    <a:pt x="109965" y="93220"/>
                  </a:cubicBezTo>
                </a:path>
              </a:pathLst>
            </a:custGeom>
            <a:noFill/>
            <a:ln w="9525" cap="flat" cmpd="sng">
              <a:solidFill>
                <a:srgbClr val="A850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8"/>
            <p:cNvSpPr/>
            <p:nvPr/>
          </p:nvSpPr>
          <p:spPr>
            <a:xfrm>
              <a:off x="2719097" y="3179739"/>
              <a:ext cx="1351805" cy="878673"/>
            </a:xfrm>
            <a:prstGeom prst="roundRect">
              <a:avLst>
                <a:gd name="adj" fmla="val 16667"/>
              </a:avLst>
            </a:prstGeom>
            <a:solidFill>
              <a:srgbClr val="A8502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8"/>
            <p:cNvSpPr txBox="1"/>
            <p:nvPr/>
          </p:nvSpPr>
          <p:spPr>
            <a:xfrm>
              <a:off x="2761990" y="3222632"/>
              <a:ext cx="1266019" cy="79288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2"/>
                </a:buClr>
                <a:buSzPts val="1800"/>
                <a:buFont typeface="Cambria"/>
                <a:buNone/>
              </a:pPr>
              <a:r>
                <a:rPr lang="en-US" sz="1800" b="1" i="0" u="none" strike="noStrike" cap="none">
                  <a:solidFill>
                    <a:schemeClr val="dk2"/>
                  </a:solidFill>
                  <a:latin typeface="Cambria"/>
                  <a:ea typeface="Cambria"/>
                  <a:cs typeface="Cambria"/>
                  <a:sym typeface="Cambria"/>
                </a:rPr>
                <a:t>ROH Fast Track 2</a:t>
              </a:r>
              <a:endParaRPr/>
            </a:p>
            <a:p>
              <a:pPr marL="0" marR="0" lvl="0" indent="0" algn="ctr" rtl="0">
                <a:lnSpc>
                  <a:spcPct val="90000"/>
                </a:lnSpc>
                <a:spcBef>
                  <a:spcPts val="630"/>
                </a:spcBef>
                <a:spcAft>
                  <a:spcPts val="0"/>
                </a:spcAft>
                <a:buClr>
                  <a:schemeClr val="dk2"/>
                </a:buClr>
                <a:buSzPts val="1500"/>
                <a:buFont typeface="Cambria"/>
                <a:buNone/>
              </a:pPr>
              <a:r>
                <a:rPr lang="en-US" sz="1500" b="0" i="0" u="none" strike="noStrike" cap="none">
                  <a:solidFill>
                    <a:schemeClr val="dk2"/>
                  </a:solidFill>
                  <a:latin typeface="Cambria"/>
                  <a:ea typeface="Cambria"/>
                  <a:cs typeface="Cambria"/>
                  <a:sym typeface="Cambria"/>
                </a:rPr>
                <a:t>Essay Only</a:t>
              </a:r>
              <a:endParaRPr/>
            </a:p>
          </p:txBody>
        </p:sp>
        <p:sp>
          <p:nvSpPr>
            <p:cNvPr id="242" name="Google Shape;242;p18"/>
            <p:cNvSpPr/>
            <p:nvPr/>
          </p:nvSpPr>
          <p:spPr>
            <a:xfrm>
              <a:off x="605094" y="440441"/>
              <a:ext cx="3514211" cy="3514211"/>
            </a:xfrm>
            <a:custGeom>
              <a:avLst/>
              <a:gdLst/>
              <a:ahLst/>
              <a:cxnLst/>
              <a:rect l="l" t="t" r="r" b="b"/>
              <a:pathLst>
                <a:path w="120000" h="120000" extrusionOk="0">
                  <a:moveTo>
                    <a:pt x="71948" y="118798"/>
                  </a:moveTo>
                  <a:cubicBezTo>
                    <a:pt x="64063" y="120400"/>
                    <a:pt x="55936" y="120400"/>
                    <a:pt x="48051" y="118798"/>
                  </a:cubicBezTo>
                </a:path>
              </a:pathLst>
            </a:custGeom>
            <a:noFill/>
            <a:ln w="9525" cap="flat" cmpd="sng">
              <a:solidFill>
                <a:srgbClr val="A850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8"/>
            <p:cNvSpPr/>
            <p:nvPr/>
          </p:nvSpPr>
          <p:spPr>
            <a:xfrm>
              <a:off x="653496" y="3179739"/>
              <a:ext cx="1351805" cy="878673"/>
            </a:xfrm>
            <a:prstGeom prst="roundRect">
              <a:avLst>
                <a:gd name="adj" fmla="val 16667"/>
              </a:avLst>
            </a:prstGeom>
            <a:solidFill>
              <a:srgbClr val="A8502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8"/>
            <p:cNvSpPr txBox="1"/>
            <p:nvPr/>
          </p:nvSpPr>
          <p:spPr>
            <a:xfrm>
              <a:off x="696389" y="3222632"/>
              <a:ext cx="1266019" cy="79288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2"/>
                </a:buClr>
                <a:buSzPts val="1800"/>
                <a:buFont typeface="Cambria"/>
                <a:buNone/>
              </a:pPr>
              <a:r>
                <a:rPr lang="en-US" sz="1800" b="1" i="0" u="none" strike="noStrike" cap="none">
                  <a:solidFill>
                    <a:schemeClr val="dk2"/>
                  </a:solidFill>
                  <a:latin typeface="Cambria"/>
                  <a:ea typeface="Cambria"/>
                  <a:cs typeface="Cambria"/>
                  <a:sym typeface="Cambria"/>
                </a:rPr>
                <a:t>ROH Fast Track 1</a:t>
              </a:r>
              <a:endParaRPr/>
            </a:p>
            <a:p>
              <a:pPr marL="0" marR="0" lvl="0" indent="0" algn="ctr" rtl="0">
                <a:lnSpc>
                  <a:spcPct val="90000"/>
                </a:lnSpc>
                <a:spcBef>
                  <a:spcPts val="630"/>
                </a:spcBef>
                <a:spcAft>
                  <a:spcPts val="0"/>
                </a:spcAft>
                <a:buClr>
                  <a:schemeClr val="dk2"/>
                </a:buClr>
                <a:buSzPts val="1500"/>
                <a:buFont typeface="Cambria"/>
                <a:buNone/>
              </a:pPr>
              <a:r>
                <a:rPr lang="en-US" sz="1500" b="0" i="0" u="none" strike="noStrike" cap="none">
                  <a:solidFill>
                    <a:schemeClr val="dk2"/>
                  </a:solidFill>
                  <a:latin typeface="Cambria"/>
                  <a:ea typeface="Cambria"/>
                  <a:cs typeface="Cambria"/>
                  <a:sym typeface="Cambria"/>
                </a:rPr>
                <a:t>M/C only</a:t>
              </a:r>
              <a:endParaRPr/>
            </a:p>
          </p:txBody>
        </p:sp>
        <p:sp>
          <p:nvSpPr>
            <p:cNvPr id="245" name="Google Shape;245;p18"/>
            <p:cNvSpPr/>
            <p:nvPr/>
          </p:nvSpPr>
          <p:spPr>
            <a:xfrm>
              <a:off x="605094" y="440441"/>
              <a:ext cx="3514211" cy="3514211"/>
            </a:xfrm>
            <a:custGeom>
              <a:avLst/>
              <a:gdLst/>
              <a:ahLst/>
              <a:cxnLst/>
              <a:rect l="l" t="t" r="r" b="b"/>
              <a:pathLst>
                <a:path w="120000" h="120000" extrusionOk="0">
                  <a:moveTo>
                    <a:pt x="10035" y="93220"/>
                  </a:moveTo>
                  <a:lnTo>
                    <a:pt x="10035" y="93220"/>
                  </a:lnTo>
                  <a:cubicBezTo>
                    <a:pt x="2894" y="82480"/>
                    <a:pt x="-596" y="69725"/>
                    <a:pt x="83" y="56845"/>
                  </a:cubicBezTo>
                </a:path>
              </a:pathLst>
            </a:custGeom>
            <a:noFill/>
            <a:ln w="9525" cap="flat" cmpd="sng">
              <a:solidFill>
                <a:srgbClr val="A850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8"/>
            <p:cNvSpPr/>
            <p:nvPr/>
          </p:nvSpPr>
          <p:spPr>
            <a:xfrm>
              <a:off x="15190" y="1215235"/>
              <a:ext cx="1351805" cy="878673"/>
            </a:xfrm>
            <a:prstGeom prst="roundRect">
              <a:avLst>
                <a:gd name="adj" fmla="val 16667"/>
              </a:avLst>
            </a:prstGeom>
            <a:solidFill>
              <a:srgbClr val="A8502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8"/>
            <p:cNvSpPr txBox="1"/>
            <p:nvPr/>
          </p:nvSpPr>
          <p:spPr>
            <a:xfrm>
              <a:off x="58083" y="1258128"/>
              <a:ext cx="1266019" cy="79288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2"/>
                </a:buClr>
                <a:buSzPts val="1800"/>
                <a:buFont typeface="Cambria"/>
                <a:buNone/>
              </a:pPr>
              <a:r>
                <a:rPr lang="en-US" sz="1800" b="1" i="0" u="none" strike="noStrike" cap="none" dirty="0">
                  <a:solidFill>
                    <a:schemeClr val="dk2"/>
                  </a:solidFill>
                  <a:latin typeface="Cambria"/>
                  <a:ea typeface="Cambria"/>
                  <a:cs typeface="Cambria"/>
                  <a:sym typeface="Cambria"/>
                </a:rPr>
                <a:t>NAR</a:t>
              </a:r>
              <a:endParaRPr dirty="0"/>
            </a:p>
            <a:p>
              <a:pPr marL="0" marR="0" lvl="0" indent="0" algn="ctr" rtl="0">
                <a:lnSpc>
                  <a:spcPct val="90000"/>
                </a:lnSpc>
                <a:spcBef>
                  <a:spcPts val="630"/>
                </a:spcBef>
                <a:spcAft>
                  <a:spcPts val="0"/>
                </a:spcAft>
                <a:buClr>
                  <a:schemeClr val="dk2"/>
                </a:buClr>
                <a:buSzPts val="1300"/>
                <a:buFont typeface="Cambria"/>
                <a:buNone/>
              </a:pPr>
              <a:r>
                <a:rPr lang="en-US" sz="1300" b="0" i="0" u="none" strike="noStrike" cap="none" dirty="0">
                  <a:solidFill>
                    <a:schemeClr val="dk2"/>
                  </a:solidFill>
                  <a:latin typeface="Cambria"/>
                  <a:ea typeface="Cambria"/>
                  <a:cs typeface="Cambria"/>
                  <a:sym typeface="Cambria"/>
                </a:rPr>
                <a:t>Oral</a:t>
              </a:r>
              <a:endParaRPr dirty="0"/>
            </a:p>
          </p:txBody>
        </p:sp>
        <p:sp>
          <p:nvSpPr>
            <p:cNvPr id="248" name="Google Shape;248;p18"/>
            <p:cNvSpPr/>
            <p:nvPr/>
          </p:nvSpPr>
          <p:spPr>
            <a:xfrm>
              <a:off x="605094" y="440441"/>
              <a:ext cx="3514211" cy="3514211"/>
            </a:xfrm>
            <a:custGeom>
              <a:avLst/>
              <a:gdLst/>
              <a:ahLst/>
              <a:cxnLst/>
              <a:rect l="l" t="t" r="r" b="b"/>
              <a:pathLst>
                <a:path w="120000" h="120000" extrusionOk="0">
                  <a:moveTo>
                    <a:pt x="10446" y="26172"/>
                  </a:moveTo>
                  <a:lnTo>
                    <a:pt x="10446" y="26172"/>
                  </a:lnTo>
                  <a:cubicBezTo>
                    <a:pt x="16931" y="16672"/>
                    <a:pt x="26011" y="9236"/>
                    <a:pt x="36603" y="4751"/>
                  </a:cubicBezTo>
                </a:path>
              </a:pathLst>
            </a:custGeom>
            <a:noFill/>
            <a:ln w="9525" cap="flat" cmpd="sng">
              <a:solidFill>
                <a:srgbClr val="A850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0"/>
          <p:cNvSpPr txBox="1">
            <a:spLocks noGrp="1"/>
          </p:cNvSpPr>
          <p:nvPr>
            <p:ph type="title"/>
          </p:nvPr>
        </p:nvSpPr>
        <p:spPr>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7E3D1E"/>
              </a:buClr>
              <a:buSzPts val="2880"/>
              <a:buFont typeface="Cambria"/>
              <a:buNone/>
            </a:pPr>
            <a:r>
              <a:rPr lang="en-US" sz="2880"/>
              <a:t>WHAT DOES OUR MEMBERSHIP LOOK LIKE ACROSS CANADA</a:t>
            </a:r>
            <a:endParaRPr/>
          </a:p>
        </p:txBody>
      </p:sp>
      <p:pic>
        <p:nvPicPr>
          <p:cNvPr id="263" name="Google Shape;263;p20"/>
          <p:cNvPicPr preferRelativeResize="0"/>
          <p:nvPr/>
        </p:nvPicPr>
        <p:blipFill rotWithShape="1">
          <a:blip r:embed="rId3">
            <a:alphaModFix/>
          </a:blip>
          <a:srcRect l="1579" t="1591" r="3333" b="5545"/>
          <a:stretch/>
        </p:blipFill>
        <p:spPr>
          <a:xfrm>
            <a:off x="229985" y="1000125"/>
            <a:ext cx="7246938" cy="4629150"/>
          </a:xfrm>
          <a:prstGeom prst="rect">
            <a:avLst/>
          </a:prstGeom>
          <a:noFill/>
          <a:ln>
            <a:noFill/>
          </a:ln>
        </p:spPr>
      </p:pic>
      <p:pic>
        <p:nvPicPr>
          <p:cNvPr id="4" name="Picture 16" descr="iohalogo">
            <a:extLst>
              <a:ext uri="{FF2B5EF4-FFF2-40B4-BE49-F238E27FC236}">
                <a16:creationId xmlns:a16="http://schemas.microsoft.com/office/drawing/2014/main" id="{3ECB0D22-845F-46AA-A15C-83FEB34457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600" y="692689"/>
            <a:ext cx="2333036" cy="118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466534"/>
            <a:ext cx="9601200" cy="820271"/>
          </a:xfrm>
        </p:spPr>
        <p:txBody>
          <a:bodyPr/>
          <a:lstStyle/>
          <a:p>
            <a:r>
              <a:rPr lang="en-US" dirty="0"/>
              <a:t>Total Membership: 2010-2019</a:t>
            </a:r>
          </a:p>
        </p:txBody>
      </p:sp>
      <p:graphicFrame>
        <p:nvGraphicFramePr>
          <p:cNvPr id="5" name="Chart 4">
            <a:extLst>
              <a:ext uri="{FF2B5EF4-FFF2-40B4-BE49-F238E27FC236}">
                <a16:creationId xmlns:a16="http://schemas.microsoft.com/office/drawing/2014/main" id="{20CB757B-E1C1-464B-B977-5CFB61569A44}"/>
              </a:ext>
            </a:extLst>
          </p:cNvPr>
          <p:cNvGraphicFramePr>
            <a:graphicFrameLocks/>
          </p:cNvGraphicFramePr>
          <p:nvPr/>
        </p:nvGraphicFramePr>
        <p:xfrm>
          <a:off x="1930241" y="1782192"/>
          <a:ext cx="7261934" cy="41991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5761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7581B-B50A-4AC7-B3BD-D46A3C4B024F}"/>
              </a:ext>
            </a:extLst>
          </p:cNvPr>
          <p:cNvSpPr>
            <a:spLocks noGrp="1"/>
          </p:cNvSpPr>
          <p:nvPr>
            <p:ph type="title"/>
          </p:nvPr>
        </p:nvSpPr>
        <p:spPr>
          <a:xfrm>
            <a:off x="1261871" y="365760"/>
            <a:ext cx="9858383" cy="1325562"/>
          </a:xfrm>
        </p:spPr>
        <p:txBody>
          <a:bodyPr>
            <a:normAutofit/>
          </a:bodyPr>
          <a:lstStyle/>
          <a:p>
            <a:r>
              <a:rPr lang="en-US" dirty="0"/>
              <a:t>Total Exam Candidates </a:t>
            </a:r>
            <a:br>
              <a:rPr lang="en-US" dirty="0"/>
            </a:br>
            <a:r>
              <a:rPr lang="en-US" dirty="0"/>
              <a:t>(2015-2020)</a:t>
            </a:r>
          </a:p>
        </p:txBody>
      </p:sp>
      <p:graphicFrame>
        <p:nvGraphicFramePr>
          <p:cNvPr id="19" name="Content Placeholder 7">
            <a:extLst>
              <a:ext uri="{FF2B5EF4-FFF2-40B4-BE49-F238E27FC236}">
                <a16:creationId xmlns:a16="http://schemas.microsoft.com/office/drawing/2014/main" id="{4F553145-283B-4B1C-A143-C66B50B5FD9A}"/>
              </a:ext>
            </a:extLst>
          </p:cNvPr>
          <p:cNvGraphicFramePr>
            <a:graphicFrameLocks noGrp="1"/>
          </p:cNvGraphicFramePr>
          <p:nvPr>
            <p:ph idx="1"/>
          </p:nvPr>
        </p:nvGraphicFramePr>
        <p:xfrm>
          <a:off x="1262063" y="2013055"/>
          <a:ext cx="9858191" cy="420147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C769CEDE-CE58-458E-A91B-674C6485958D}"/>
              </a:ext>
            </a:extLst>
          </p:cNvPr>
          <p:cNvSpPr txBox="1"/>
          <p:nvPr/>
        </p:nvSpPr>
        <p:spPr>
          <a:xfrm>
            <a:off x="9499918" y="5845909"/>
            <a:ext cx="2263806" cy="646331"/>
          </a:xfrm>
          <a:prstGeom prst="rect">
            <a:avLst/>
          </a:prstGeom>
          <a:noFill/>
        </p:spPr>
        <p:txBody>
          <a:bodyPr wrap="square" rtlCol="0">
            <a:spAutoFit/>
          </a:bodyPr>
          <a:lstStyle/>
          <a:p>
            <a:r>
              <a:rPr lang="en-CA" dirty="0"/>
              <a:t>2020 Exam not conducted</a:t>
            </a:r>
          </a:p>
        </p:txBody>
      </p:sp>
    </p:spTree>
    <p:extLst>
      <p:ext uri="{BB962C8B-B14F-4D97-AF65-F5344CB8AC3E}">
        <p14:creationId xmlns:p14="http://schemas.microsoft.com/office/powerpoint/2010/main" val="1273225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21"/>
          <p:cNvPicPr preferRelativeResize="0"/>
          <p:nvPr/>
        </p:nvPicPr>
        <p:blipFill rotWithShape="1">
          <a:blip r:embed="rId3">
            <a:alphaModFix/>
          </a:blip>
          <a:srcRect/>
          <a:stretch/>
        </p:blipFill>
        <p:spPr>
          <a:xfrm>
            <a:off x="0" y="6350"/>
            <a:ext cx="9144000" cy="6851650"/>
          </a:xfrm>
          <a:prstGeom prst="rect">
            <a:avLst/>
          </a:prstGeom>
          <a:noFill/>
          <a:ln>
            <a:noFill/>
          </a:ln>
        </p:spPr>
      </p:pic>
      <p:sp>
        <p:nvSpPr>
          <p:cNvPr id="269" name="Google Shape;269;p21"/>
          <p:cNvSpPr txBox="1"/>
          <p:nvPr/>
        </p:nvSpPr>
        <p:spPr>
          <a:xfrm>
            <a:off x="9144000" y="2191981"/>
            <a:ext cx="2776451" cy="18466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i="0" u="none" strike="noStrike" cap="none" dirty="0">
                <a:solidFill>
                  <a:schemeClr val="dk1"/>
                </a:solidFill>
                <a:latin typeface="Cambria"/>
                <a:ea typeface="Cambria"/>
                <a:cs typeface="Cambria"/>
                <a:sym typeface="Cambria"/>
              </a:rPr>
              <a:t>ROHT 2019</a:t>
            </a:r>
            <a:endParaRPr dirty="0"/>
          </a:p>
          <a:p>
            <a:pPr marL="0" marR="0" lvl="0" indent="0" algn="l" rtl="0">
              <a:spcBef>
                <a:spcPts val="0"/>
              </a:spcBef>
              <a:spcAft>
                <a:spcPts val="0"/>
              </a:spcAft>
              <a:buNone/>
            </a:pPr>
            <a:endParaRPr sz="1800" dirty="0">
              <a:solidFill>
                <a:schemeClr val="dk1"/>
              </a:solidFill>
              <a:latin typeface="Cambria"/>
              <a:ea typeface="Cambria"/>
              <a:cs typeface="Cambria"/>
              <a:sym typeface="Cambria"/>
            </a:endParaRPr>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Total: 65</a:t>
            </a:r>
            <a:endParaRPr dirty="0"/>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Retired in 2019: 2</a:t>
            </a:r>
            <a:endParaRPr dirty="0"/>
          </a:p>
          <a:p>
            <a:pPr marL="0" marR="0" lvl="0" indent="0" algn="l" rtl="0">
              <a:spcBef>
                <a:spcPts val="0"/>
              </a:spcBef>
              <a:spcAft>
                <a:spcPts val="0"/>
              </a:spcAft>
              <a:buNone/>
            </a:pPr>
            <a:endParaRPr sz="1800" dirty="0">
              <a:solidFill>
                <a:schemeClr val="dk1"/>
              </a:solidFill>
              <a:latin typeface="Cambria"/>
              <a:ea typeface="Cambria"/>
              <a:cs typeface="Cambria"/>
              <a:sym typeface="Cambria"/>
            </a:endParaRPr>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International: 0</a:t>
            </a:r>
            <a:endParaRPr dirty="0"/>
          </a:p>
        </p:txBody>
      </p:sp>
      <p:sp>
        <p:nvSpPr>
          <p:cNvPr id="270" name="Google Shape;270;p21"/>
          <p:cNvSpPr txBox="1"/>
          <p:nvPr/>
        </p:nvSpPr>
        <p:spPr>
          <a:xfrm>
            <a:off x="609600" y="4038600"/>
            <a:ext cx="685800"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dirty="0">
                <a:solidFill>
                  <a:schemeClr val="dk2"/>
                </a:solidFill>
                <a:latin typeface="Arial"/>
                <a:ea typeface="Arial"/>
                <a:cs typeface="Arial"/>
                <a:sym typeface="Arial"/>
              </a:rPr>
              <a:t>8</a:t>
            </a:r>
            <a:endParaRPr dirty="0"/>
          </a:p>
        </p:txBody>
      </p:sp>
      <p:sp>
        <p:nvSpPr>
          <p:cNvPr id="271" name="Google Shape;271;p21"/>
          <p:cNvSpPr txBox="1"/>
          <p:nvPr/>
        </p:nvSpPr>
        <p:spPr>
          <a:xfrm>
            <a:off x="1676400" y="4343400"/>
            <a:ext cx="6858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dirty="0">
                <a:solidFill>
                  <a:schemeClr val="dk2"/>
                </a:solidFill>
                <a:latin typeface="Arial"/>
                <a:ea typeface="Arial"/>
                <a:cs typeface="Arial"/>
                <a:sym typeface="Arial"/>
              </a:rPr>
              <a:t>32</a:t>
            </a:r>
            <a:endParaRPr dirty="0"/>
          </a:p>
        </p:txBody>
      </p:sp>
      <p:sp>
        <p:nvSpPr>
          <p:cNvPr id="272" name="Google Shape;272;p21"/>
          <p:cNvSpPr txBox="1"/>
          <p:nvPr/>
        </p:nvSpPr>
        <p:spPr>
          <a:xfrm>
            <a:off x="2514600" y="4648200"/>
            <a:ext cx="5334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a:solidFill>
                  <a:schemeClr val="dk2"/>
                </a:solidFill>
                <a:latin typeface="Arial"/>
                <a:ea typeface="Arial"/>
                <a:cs typeface="Arial"/>
                <a:sym typeface="Arial"/>
              </a:rPr>
              <a:t>1</a:t>
            </a:r>
            <a:endParaRPr/>
          </a:p>
        </p:txBody>
      </p:sp>
      <p:sp>
        <p:nvSpPr>
          <p:cNvPr id="273" name="Google Shape;273;p21"/>
          <p:cNvSpPr txBox="1"/>
          <p:nvPr/>
        </p:nvSpPr>
        <p:spPr>
          <a:xfrm>
            <a:off x="3689466" y="2970212"/>
            <a:ext cx="5334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dirty="0">
                <a:solidFill>
                  <a:schemeClr val="dk2"/>
                </a:solidFill>
                <a:latin typeface="Arial"/>
                <a:ea typeface="Arial"/>
                <a:cs typeface="Arial"/>
                <a:sym typeface="Arial"/>
              </a:rPr>
              <a:t>1</a:t>
            </a:r>
            <a:endParaRPr dirty="0"/>
          </a:p>
        </p:txBody>
      </p:sp>
      <p:sp>
        <p:nvSpPr>
          <p:cNvPr id="274" name="Google Shape;274;p21"/>
          <p:cNvSpPr txBox="1"/>
          <p:nvPr/>
        </p:nvSpPr>
        <p:spPr>
          <a:xfrm>
            <a:off x="5070763" y="5285509"/>
            <a:ext cx="914400"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dirty="0">
                <a:solidFill>
                  <a:schemeClr val="dk2"/>
                </a:solidFill>
                <a:latin typeface="Arial"/>
                <a:ea typeface="Arial"/>
                <a:cs typeface="Arial"/>
                <a:sym typeface="Arial"/>
              </a:rPr>
              <a:t>14</a:t>
            </a:r>
            <a:endParaRPr dirty="0"/>
          </a:p>
        </p:txBody>
      </p:sp>
      <p:sp>
        <p:nvSpPr>
          <p:cNvPr id="275" name="Google Shape;275;p21"/>
          <p:cNvSpPr txBox="1"/>
          <p:nvPr/>
        </p:nvSpPr>
        <p:spPr>
          <a:xfrm>
            <a:off x="6172200" y="4800600"/>
            <a:ext cx="6858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cs typeface="Arial"/>
                <a:sym typeface="Arial"/>
              </a:rPr>
              <a:t>3</a:t>
            </a:r>
            <a:endParaRPr dirty="0"/>
          </a:p>
        </p:txBody>
      </p:sp>
      <p:sp>
        <p:nvSpPr>
          <p:cNvPr id="276" name="Google Shape;276;p21"/>
          <p:cNvSpPr txBox="1"/>
          <p:nvPr/>
        </p:nvSpPr>
        <p:spPr>
          <a:xfrm>
            <a:off x="7467600" y="5105400"/>
            <a:ext cx="381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a:solidFill>
                  <a:schemeClr val="dk2"/>
                </a:solidFill>
                <a:latin typeface="Arial"/>
                <a:ea typeface="Arial"/>
                <a:cs typeface="Arial"/>
                <a:sym typeface="Arial"/>
              </a:rPr>
              <a:t>1</a:t>
            </a:r>
            <a:endParaRPr/>
          </a:p>
        </p:txBody>
      </p:sp>
      <p:sp>
        <p:nvSpPr>
          <p:cNvPr id="277" name="Google Shape;277;p21"/>
          <p:cNvSpPr txBox="1"/>
          <p:nvPr/>
        </p:nvSpPr>
        <p:spPr>
          <a:xfrm>
            <a:off x="3733800" y="4457396"/>
            <a:ext cx="381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a:solidFill>
                  <a:schemeClr val="dk2"/>
                </a:solidFill>
                <a:latin typeface="Arial"/>
                <a:ea typeface="Arial"/>
                <a:cs typeface="Arial"/>
                <a:sym typeface="Arial"/>
              </a:rPr>
              <a:t>1</a:t>
            </a:r>
            <a:endParaRPr/>
          </a:p>
        </p:txBody>
      </p:sp>
      <p:sp>
        <p:nvSpPr>
          <p:cNvPr id="278" name="Google Shape;278;p21"/>
          <p:cNvSpPr txBox="1"/>
          <p:nvPr/>
        </p:nvSpPr>
        <p:spPr>
          <a:xfrm>
            <a:off x="7924800" y="5257800"/>
            <a:ext cx="685800"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a:solidFill>
                  <a:schemeClr val="dk2"/>
                </a:solidFill>
                <a:latin typeface="Arial"/>
                <a:ea typeface="Arial"/>
                <a:cs typeface="Arial"/>
                <a:sym typeface="Arial"/>
              </a:rPr>
              <a:t>3</a:t>
            </a:r>
            <a:endParaRPr/>
          </a:p>
        </p:txBody>
      </p:sp>
      <p:sp>
        <p:nvSpPr>
          <p:cNvPr id="279" name="Google Shape;279;p21"/>
          <p:cNvSpPr txBox="1"/>
          <p:nvPr/>
        </p:nvSpPr>
        <p:spPr>
          <a:xfrm>
            <a:off x="8432800" y="4219575"/>
            <a:ext cx="381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a:solidFill>
                  <a:schemeClr val="dk2"/>
                </a:solidFill>
                <a:latin typeface="Arial"/>
                <a:ea typeface="Arial"/>
                <a:cs typeface="Arial"/>
                <a:sym typeface="Arial"/>
              </a:rPr>
              <a:t>1</a:t>
            </a:r>
            <a:endParaRPr/>
          </a:p>
        </p:txBody>
      </p:sp>
      <p:pic>
        <p:nvPicPr>
          <p:cNvPr id="280" name="Google Shape;280;p21"/>
          <p:cNvPicPr preferRelativeResize="0"/>
          <p:nvPr/>
        </p:nvPicPr>
        <p:blipFill rotWithShape="1">
          <a:blip r:embed="rId4">
            <a:alphaModFix/>
          </a:blip>
          <a:srcRect/>
          <a:stretch/>
        </p:blipFill>
        <p:spPr>
          <a:xfrm>
            <a:off x="10142961" y="0"/>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22"/>
          <p:cNvSpPr txBox="1">
            <a:spLocks noGrp="1"/>
          </p:cNvSpPr>
          <p:nvPr>
            <p:ph type="title"/>
          </p:nvPr>
        </p:nvSpPr>
        <p:spPr>
          <a:xfrm>
            <a:off x="415119" y="1160585"/>
            <a:ext cx="4822705" cy="112541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dirty="0"/>
              <a:t>REGISTRAR'S  REPORT</a:t>
            </a:r>
            <a:endParaRPr dirty="0"/>
          </a:p>
        </p:txBody>
      </p:sp>
      <p:sp>
        <p:nvSpPr>
          <p:cNvPr id="286" name="Google Shape;286;p22"/>
          <p:cNvSpPr txBox="1">
            <a:spLocks noGrp="1"/>
          </p:cNvSpPr>
          <p:nvPr>
            <p:ph type="body" sz="half" idx="2"/>
          </p:nvPr>
        </p:nvSpPr>
        <p:spPr>
          <a:xfrm>
            <a:off x="350686" y="211015"/>
            <a:ext cx="9021914" cy="753211"/>
          </a:xfrm>
          <a:prstGeom prst="rect">
            <a:avLst/>
          </a:prstGeom>
          <a:noFill/>
          <a:ln>
            <a:noFill/>
          </a:ln>
        </p:spPr>
        <p:txBody>
          <a:bodyPr spcFirstLastPara="1" wrap="square" lIns="91425" tIns="45700" rIns="91425" bIns="45700" anchor="t" anchorCtr="0">
            <a:normAutofit/>
          </a:bodyPr>
          <a:lstStyle/>
          <a:p>
            <a:pPr marL="45720" lvl="0" indent="0" algn="l" rtl="0">
              <a:lnSpc>
                <a:spcPct val="90000"/>
              </a:lnSpc>
              <a:spcBef>
                <a:spcPts val="0"/>
              </a:spcBef>
              <a:spcAft>
                <a:spcPts val="0"/>
              </a:spcAft>
              <a:buSzPts val="2000"/>
              <a:buNone/>
            </a:pPr>
            <a:r>
              <a:rPr lang="en-US" sz="3600" b="1" dirty="0"/>
              <a:t>New CRBOH ROHT Members 2019 </a:t>
            </a:r>
            <a:endParaRPr sz="3600" dirty="0"/>
          </a:p>
        </p:txBody>
      </p:sp>
      <p:sp>
        <p:nvSpPr>
          <p:cNvPr id="289" name="Google Shape;289;p22"/>
          <p:cNvSpPr txBox="1"/>
          <p:nvPr/>
        </p:nvSpPr>
        <p:spPr>
          <a:xfrm>
            <a:off x="759863" y="2587666"/>
            <a:ext cx="8203560" cy="29546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Cambria"/>
                <a:ea typeface="Cambria"/>
                <a:cs typeface="Cambria"/>
                <a:sym typeface="Cambria"/>
              </a:rPr>
              <a:t>Congratulations and welcome to our newest </a:t>
            </a:r>
            <a:r>
              <a:rPr lang="en-US" sz="2400" b="1" dirty="0">
                <a:solidFill>
                  <a:schemeClr val="dk1"/>
                </a:solidFill>
                <a:latin typeface="Cambria"/>
                <a:ea typeface="Cambria"/>
                <a:cs typeface="Cambria"/>
                <a:sym typeface="Cambria"/>
              </a:rPr>
              <a:t>ROHT members </a:t>
            </a:r>
            <a:r>
              <a:rPr lang="en-US" sz="2400" dirty="0">
                <a:solidFill>
                  <a:schemeClr val="dk1"/>
                </a:solidFill>
                <a:latin typeface="Cambria"/>
                <a:ea typeface="Cambria"/>
                <a:cs typeface="Cambria"/>
                <a:sym typeface="Cambria"/>
              </a:rPr>
              <a:t>(2019):</a:t>
            </a:r>
            <a:endParaRPr sz="2400" dirty="0"/>
          </a:p>
          <a:p>
            <a:pPr marL="285750" marR="0" lvl="0" indent="-285750" algn="l" rtl="0">
              <a:spcBef>
                <a:spcPts val="0"/>
              </a:spcBef>
              <a:spcAft>
                <a:spcPts val="0"/>
              </a:spcAft>
              <a:buClr>
                <a:schemeClr val="dk1"/>
              </a:buClr>
              <a:buSzPts val="1800"/>
              <a:buFont typeface="Arial"/>
              <a:buChar char="•"/>
            </a:pPr>
            <a:r>
              <a:rPr lang="en-US" sz="2400" dirty="0">
                <a:solidFill>
                  <a:schemeClr val="dk1"/>
                </a:solidFill>
                <a:latin typeface="Cambria"/>
                <a:sym typeface="Cambria"/>
              </a:rPr>
              <a:t>Taylor Burgess</a:t>
            </a:r>
          </a:p>
          <a:p>
            <a:pPr marL="285750" marR="0" lvl="0" indent="-285750" algn="l" rtl="0">
              <a:spcBef>
                <a:spcPts val="0"/>
              </a:spcBef>
              <a:spcAft>
                <a:spcPts val="0"/>
              </a:spcAft>
              <a:buClr>
                <a:schemeClr val="dk1"/>
              </a:buClr>
              <a:buSzPts val="1800"/>
              <a:buFont typeface="Arial"/>
              <a:buChar char="•"/>
            </a:pPr>
            <a:r>
              <a:rPr lang="en-US" sz="2400" dirty="0" err="1">
                <a:solidFill>
                  <a:schemeClr val="dk1"/>
                </a:solidFill>
                <a:latin typeface="Cambria"/>
                <a:sym typeface="Cambria"/>
              </a:rPr>
              <a:t>Tjaart</a:t>
            </a:r>
            <a:r>
              <a:rPr lang="en-US" sz="2400" dirty="0">
                <a:solidFill>
                  <a:schemeClr val="dk1"/>
                </a:solidFill>
                <a:latin typeface="Cambria"/>
                <a:sym typeface="Cambria"/>
              </a:rPr>
              <a:t> Lombard</a:t>
            </a:r>
          </a:p>
          <a:p>
            <a:pPr marL="285750" marR="0" lvl="0" indent="-285750" algn="l" rtl="0">
              <a:spcBef>
                <a:spcPts val="0"/>
              </a:spcBef>
              <a:spcAft>
                <a:spcPts val="0"/>
              </a:spcAft>
              <a:buClr>
                <a:schemeClr val="dk1"/>
              </a:buClr>
              <a:buSzPts val="1800"/>
              <a:buFont typeface="Arial"/>
              <a:buChar char="•"/>
            </a:pPr>
            <a:r>
              <a:rPr lang="en-US" sz="2400" dirty="0">
                <a:solidFill>
                  <a:schemeClr val="dk1"/>
                </a:solidFill>
                <a:latin typeface="Cambria"/>
                <a:sym typeface="Cambria"/>
              </a:rPr>
              <a:t>Jessie Richards</a:t>
            </a:r>
          </a:p>
          <a:p>
            <a:pPr marL="285750" marR="0" lvl="0" indent="-285750" algn="l" rtl="0">
              <a:spcBef>
                <a:spcPts val="0"/>
              </a:spcBef>
              <a:spcAft>
                <a:spcPts val="0"/>
              </a:spcAft>
              <a:buClr>
                <a:schemeClr val="dk1"/>
              </a:buClr>
              <a:buSzPts val="1800"/>
              <a:buFont typeface="Arial"/>
              <a:buChar char="•"/>
            </a:pPr>
            <a:r>
              <a:rPr lang="en-US" sz="2400" dirty="0">
                <a:solidFill>
                  <a:schemeClr val="dk1"/>
                </a:solidFill>
                <a:latin typeface="Cambria"/>
                <a:sym typeface="Cambria"/>
              </a:rPr>
              <a:t>Brad </a:t>
            </a:r>
            <a:r>
              <a:rPr lang="en-US" sz="2400" dirty="0" err="1">
                <a:solidFill>
                  <a:schemeClr val="dk1"/>
                </a:solidFill>
                <a:latin typeface="Cambria"/>
                <a:sym typeface="Cambria"/>
              </a:rPr>
              <a:t>Schmermund</a:t>
            </a:r>
            <a:endParaRPr lang="en-US" sz="2400" dirty="0">
              <a:solidFill>
                <a:schemeClr val="dk1"/>
              </a:solidFill>
              <a:latin typeface="Cambria"/>
              <a:sym typeface="Cambria"/>
            </a:endParaRPr>
          </a:p>
          <a:p>
            <a:pPr marL="285750" marR="0" lvl="0" indent="-285750" algn="l" rtl="0">
              <a:spcBef>
                <a:spcPts val="0"/>
              </a:spcBef>
              <a:spcAft>
                <a:spcPts val="0"/>
              </a:spcAft>
              <a:buClr>
                <a:schemeClr val="dk1"/>
              </a:buClr>
              <a:buSzPts val="1800"/>
              <a:buFont typeface="Arial"/>
              <a:buChar char="•"/>
            </a:pPr>
            <a:endParaRPr sz="2400" dirty="0"/>
          </a:p>
          <a:p>
            <a:pPr marL="0" marR="0" lvl="0" indent="0" algn="l" rtl="0">
              <a:spcBef>
                <a:spcPts val="0"/>
              </a:spcBef>
              <a:spcAft>
                <a:spcPts val="0"/>
              </a:spcAft>
              <a:buNone/>
            </a:pPr>
            <a:endParaRPr sz="1800" dirty="0">
              <a:solidFill>
                <a:schemeClr val="dk1"/>
              </a:solidFill>
              <a:latin typeface="Cambria"/>
              <a:ea typeface="Cambria"/>
              <a:cs typeface="Cambria"/>
              <a:sym typeface="Cambria"/>
            </a:endParaRPr>
          </a:p>
        </p:txBody>
      </p:sp>
      <p:pic>
        <p:nvPicPr>
          <p:cNvPr id="290" name="Google Shape;290;p22"/>
          <p:cNvPicPr preferRelativeResize="0"/>
          <p:nvPr/>
        </p:nvPicPr>
        <p:blipFill rotWithShape="1">
          <a:blip r:embed="rId3">
            <a:alphaModFix/>
          </a:blip>
          <a:srcRect/>
          <a:stretch/>
        </p:blipFill>
        <p:spPr>
          <a:xfrm>
            <a:off x="5946853" y="4064974"/>
            <a:ext cx="4070350" cy="1828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5"/>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876248C8-0720-48AB-91BA-5F530BB41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2209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Google Shape;216;p16"/>
          <p:cNvSpPr txBox="1">
            <a:spLocks noGrp="1"/>
          </p:cNvSpPr>
          <p:nvPr>
            <p:ph type="title"/>
          </p:nvPr>
        </p:nvSpPr>
        <p:spPr>
          <a:xfrm>
            <a:off x="1102659" y="365760"/>
            <a:ext cx="10515599" cy="1325562"/>
          </a:xfrm>
          <a:prstGeom prst="rect">
            <a:avLst/>
          </a:prstGeom>
        </p:spPr>
        <p:txBody>
          <a:bodyPr spcFirstLastPara="1" lIns="91425" tIns="45700" rIns="91425" bIns="45700" anchorCtr="0">
            <a:normAutofit/>
          </a:bodyPr>
          <a:lstStyle/>
          <a:p>
            <a:pPr marL="0" lvl="0" indent="0" rtl="0">
              <a:spcBef>
                <a:spcPts val="0"/>
              </a:spcBef>
              <a:spcAft>
                <a:spcPts val="0"/>
              </a:spcAft>
              <a:buClr>
                <a:schemeClr val="accent1"/>
              </a:buClr>
              <a:buSzPts val="3200"/>
              <a:buFont typeface="Cambria"/>
              <a:buNone/>
            </a:pPr>
            <a:r>
              <a:rPr lang="en-US" dirty="0">
                <a:solidFill>
                  <a:srgbClr val="C00000"/>
                </a:solidFill>
              </a:rPr>
              <a:t>MOTION TO APPROVE THE AGENDA </a:t>
            </a:r>
            <a:endParaRPr lang="en-CA" dirty="0">
              <a:solidFill>
                <a:srgbClr val="C00000"/>
              </a:solidFill>
            </a:endParaRPr>
          </a:p>
        </p:txBody>
      </p:sp>
      <p:sp>
        <p:nvSpPr>
          <p:cNvPr id="98" name="Rectangle 97">
            <a:extLst>
              <a:ext uri="{FF2B5EF4-FFF2-40B4-BE49-F238E27FC236}">
                <a16:creationId xmlns:a16="http://schemas.microsoft.com/office/drawing/2014/main" id="{523BEDA7-D0B8-4802-8168-92452653B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Rectangle 99">
            <a:extLst>
              <a:ext uri="{FF2B5EF4-FFF2-40B4-BE49-F238E27FC236}">
                <a16:creationId xmlns:a16="http://schemas.microsoft.com/office/drawing/2014/main" id="{D2EFF34B-7B1A-4F9D-8CEE-A40962BC7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63724"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219" name="Google Shape;217;p16">
            <a:extLst>
              <a:ext uri="{FF2B5EF4-FFF2-40B4-BE49-F238E27FC236}">
                <a16:creationId xmlns:a16="http://schemas.microsoft.com/office/drawing/2014/main" id="{65BA0C96-C745-491F-8666-F55355ABA453}"/>
              </a:ext>
            </a:extLst>
          </p:cNvPr>
          <p:cNvGraphicFramePr>
            <a:graphicFrameLocks noGrp="1"/>
          </p:cNvGraphicFramePr>
          <p:nvPr>
            <p:ph idx="1"/>
            <p:extLst>
              <p:ext uri="{D42A27DB-BD31-4B8C-83A1-F6EECF244321}">
                <p14:modId xmlns:p14="http://schemas.microsoft.com/office/powerpoint/2010/main" val="2501390795"/>
              </p:ext>
            </p:extLst>
          </p:nvPr>
        </p:nvGraphicFramePr>
        <p:xfrm>
          <a:off x="1262063" y="2013055"/>
          <a:ext cx="9858191" cy="4201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9918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p23"/>
          <p:cNvPicPr preferRelativeResize="0"/>
          <p:nvPr/>
        </p:nvPicPr>
        <p:blipFill rotWithShape="1">
          <a:blip r:embed="rId3">
            <a:alphaModFix/>
          </a:blip>
          <a:srcRect/>
          <a:stretch/>
        </p:blipFill>
        <p:spPr>
          <a:xfrm>
            <a:off x="-8878" y="6350"/>
            <a:ext cx="9144000" cy="6851650"/>
          </a:xfrm>
          <a:prstGeom prst="rect">
            <a:avLst/>
          </a:prstGeom>
          <a:noFill/>
          <a:ln>
            <a:noFill/>
          </a:ln>
        </p:spPr>
      </p:pic>
      <p:sp>
        <p:nvSpPr>
          <p:cNvPr id="296" name="Google Shape;296;p23"/>
          <p:cNvSpPr txBox="1"/>
          <p:nvPr/>
        </p:nvSpPr>
        <p:spPr>
          <a:xfrm>
            <a:off x="8754735" y="1948969"/>
            <a:ext cx="2776451" cy="18466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chemeClr val="dk1"/>
                </a:solidFill>
                <a:latin typeface="Cambria"/>
                <a:ea typeface="Cambria"/>
                <a:cs typeface="Cambria"/>
                <a:sym typeface="Cambria"/>
              </a:rPr>
              <a:t>ROH 2019</a:t>
            </a:r>
            <a:endParaRPr dirty="0"/>
          </a:p>
          <a:p>
            <a:pPr marL="0" marR="0" lvl="0" indent="0" algn="l" rtl="0">
              <a:spcBef>
                <a:spcPts val="0"/>
              </a:spcBef>
              <a:spcAft>
                <a:spcPts val="0"/>
              </a:spcAft>
              <a:buNone/>
            </a:pPr>
            <a:endParaRPr sz="1800" dirty="0">
              <a:solidFill>
                <a:schemeClr val="dk1"/>
              </a:solidFill>
              <a:latin typeface="Cambria"/>
              <a:ea typeface="Cambria"/>
              <a:cs typeface="Cambria"/>
              <a:sym typeface="Cambria"/>
            </a:endParaRPr>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Total: 251</a:t>
            </a:r>
            <a:endParaRPr dirty="0"/>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Retired in 2019: 11</a:t>
            </a:r>
          </a:p>
          <a:p>
            <a:pPr marL="0" marR="0" lvl="0" indent="0" algn="l" rtl="0">
              <a:spcBef>
                <a:spcPts val="0"/>
              </a:spcBef>
              <a:spcAft>
                <a:spcPts val="0"/>
              </a:spcAft>
              <a:buNone/>
            </a:pPr>
            <a:endParaRPr sz="1800" dirty="0">
              <a:solidFill>
                <a:schemeClr val="dk1"/>
              </a:solidFill>
              <a:latin typeface="Cambria"/>
              <a:ea typeface="Cambria"/>
              <a:cs typeface="Cambria"/>
              <a:sym typeface="Cambria"/>
            </a:endParaRPr>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International: 20</a:t>
            </a:r>
            <a:endParaRPr dirty="0"/>
          </a:p>
        </p:txBody>
      </p:sp>
      <p:sp>
        <p:nvSpPr>
          <p:cNvPr id="297" name="Google Shape;297;p23"/>
          <p:cNvSpPr txBox="1"/>
          <p:nvPr/>
        </p:nvSpPr>
        <p:spPr>
          <a:xfrm>
            <a:off x="609600" y="4038600"/>
            <a:ext cx="6858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ea typeface="Arial"/>
                <a:cs typeface="Arial"/>
                <a:sym typeface="Arial"/>
              </a:rPr>
              <a:t>31</a:t>
            </a:r>
            <a:endParaRPr dirty="0"/>
          </a:p>
        </p:txBody>
      </p:sp>
      <p:sp>
        <p:nvSpPr>
          <p:cNvPr id="298" name="Google Shape;298;p23"/>
          <p:cNvSpPr txBox="1"/>
          <p:nvPr/>
        </p:nvSpPr>
        <p:spPr>
          <a:xfrm>
            <a:off x="1676400" y="4343400"/>
            <a:ext cx="6858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ea typeface="Arial"/>
                <a:cs typeface="Arial"/>
                <a:sym typeface="Arial"/>
              </a:rPr>
              <a:t>40</a:t>
            </a:r>
            <a:endParaRPr dirty="0"/>
          </a:p>
        </p:txBody>
      </p:sp>
      <p:sp>
        <p:nvSpPr>
          <p:cNvPr id="299" name="Google Shape;299;p23"/>
          <p:cNvSpPr txBox="1"/>
          <p:nvPr/>
        </p:nvSpPr>
        <p:spPr>
          <a:xfrm>
            <a:off x="2514600" y="4648200"/>
            <a:ext cx="5334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cs typeface="Arial"/>
                <a:sym typeface="Arial"/>
              </a:rPr>
              <a:t>2</a:t>
            </a:r>
            <a:endParaRPr dirty="0"/>
          </a:p>
        </p:txBody>
      </p:sp>
      <p:sp>
        <p:nvSpPr>
          <p:cNvPr id="300" name="Google Shape;300;p23"/>
          <p:cNvSpPr txBox="1"/>
          <p:nvPr/>
        </p:nvSpPr>
        <p:spPr>
          <a:xfrm>
            <a:off x="5070763" y="5285509"/>
            <a:ext cx="914400"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ea typeface="Arial"/>
                <a:cs typeface="Arial"/>
                <a:sym typeface="Arial"/>
              </a:rPr>
              <a:t>109</a:t>
            </a:r>
            <a:endParaRPr dirty="0"/>
          </a:p>
        </p:txBody>
      </p:sp>
      <p:sp>
        <p:nvSpPr>
          <p:cNvPr id="301" name="Google Shape;301;p23"/>
          <p:cNvSpPr txBox="1"/>
          <p:nvPr/>
        </p:nvSpPr>
        <p:spPr>
          <a:xfrm>
            <a:off x="6172200" y="4800600"/>
            <a:ext cx="6858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ea typeface="Arial"/>
                <a:cs typeface="Arial"/>
                <a:sym typeface="Arial"/>
              </a:rPr>
              <a:t>22</a:t>
            </a:r>
            <a:endParaRPr dirty="0"/>
          </a:p>
        </p:txBody>
      </p:sp>
      <p:sp>
        <p:nvSpPr>
          <p:cNvPr id="302" name="Google Shape;302;p23"/>
          <p:cNvSpPr txBox="1"/>
          <p:nvPr/>
        </p:nvSpPr>
        <p:spPr>
          <a:xfrm>
            <a:off x="7467600" y="5105400"/>
            <a:ext cx="381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a:solidFill>
                  <a:schemeClr val="dk2"/>
                </a:solidFill>
                <a:latin typeface="Arial"/>
                <a:ea typeface="Arial"/>
                <a:cs typeface="Arial"/>
                <a:sym typeface="Arial"/>
              </a:rPr>
              <a:t>4</a:t>
            </a:r>
            <a:endParaRPr/>
          </a:p>
        </p:txBody>
      </p:sp>
      <p:sp>
        <p:nvSpPr>
          <p:cNvPr id="303" name="Google Shape;303;p23"/>
          <p:cNvSpPr txBox="1"/>
          <p:nvPr/>
        </p:nvSpPr>
        <p:spPr>
          <a:xfrm>
            <a:off x="3733800" y="4457396"/>
            <a:ext cx="381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a:solidFill>
                  <a:schemeClr val="dk2"/>
                </a:solidFill>
                <a:latin typeface="Arial"/>
                <a:ea typeface="Arial"/>
                <a:cs typeface="Arial"/>
                <a:sym typeface="Arial"/>
              </a:rPr>
              <a:t>8</a:t>
            </a:r>
            <a:endParaRPr/>
          </a:p>
        </p:txBody>
      </p:sp>
      <p:sp>
        <p:nvSpPr>
          <p:cNvPr id="304" name="Google Shape;304;p23"/>
          <p:cNvSpPr txBox="1"/>
          <p:nvPr/>
        </p:nvSpPr>
        <p:spPr>
          <a:xfrm>
            <a:off x="7924800" y="5257800"/>
            <a:ext cx="6858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ea typeface="Arial"/>
                <a:cs typeface="Arial"/>
                <a:sym typeface="Arial"/>
              </a:rPr>
              <a:t>11</a:t>
            </a:r>
            <a:endParaRPr dirty="0"/>
          </a:p>
        </p:txBody>
      </p:sp>
      <p:sp>
        <p:nvSpPr>
          <p:cNvPr id="305" name="Google Shape;305;p23"/>
          <p:cNvSpPr txBox="1"/>
          <p:nvPr/>
        </p:nvSpPr>
        <p:spPr>
          <a:xfrm>
            <a:off x="8432800" y="4219575"/>
            <a:ext cx="381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a:solidFill>
                  <a:schemeClr val="dk2"/>
                </a:solidFill>
                <a:latin typeface="Arial"/>
                <a:ea typeface="Arial"/>
                <a:cs typeface="Arial"/>
                <a:sym typeface="Arial"/>
              </a:rPr>
              <a:t>4</a:t>
            </a:r>
            <a:endParaRPr/>
          </a:p>
        </p:txBody>
      </p:sp>
      <p:pic>
        <p:nvPicPr>
          <p:cNvPr id="306" name="Google Shape;306;p23"/>
          <p:cNvPicPr preferRelativeResize="0"/>
          <p:nvPr/>
        </p:nvPicPr>
        <p:blipFill rotWithShape="1">
          <a:blip r:embed="rId4">
            <a:alphaModFix/>
          </a:blip>
          <a:srcRect/>
          <a:stretch/>
        </p:blipFill>
        <p:spPr>
          <a:xfrm>
            <a:off x="10142961" y="0"/>
            <a:ext cx="1841259" cy="1811215"/>
          </a:xfrm>
          <a:prstGeom prst="ellipse">
            <a:avLst/>
          </a:prstGeom>
          <a:noFill/>
          <a:ln>
            <a:noFill/>
          </a:ln>
        </p:spPr>
      </p:pic>
      <p:sp>
        <p:nvSpPr>
          <p:cNvPr id="307" name="Google Shape;307;p23"/>
          <p:cNvSpPr txBox="1"/>
          <p:nvPr/>
        </p:nvSpPr>
        <p:spPr>
          <a:xfrm>
            <a:off x="7839722" y="4681538"/>
            <a:ext cx="3810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ea typeface="Arial"/>
                <a:cs typeface="Arial"/>
                <a:sym typeface="Arial"/>
              </a:rPr>
              <a:t>0</a:t>
            </a:r>
            <a:endParaRPr dirty="0"/>
          </a:p>
        </p:txBody>
      </p:sp>
      <p:sp>
        <p:nvSpPr>
          <p:cNvPr id="15" name="Google Shape;307;p23">
            <a:extLst>
              <a:ext uri="{FF2B5EF4-FFF2-40B4-BE49-F238E27FC236}">
                <a16:creationId xmlns:a16="http://schemas.microsoft.com/office/drawing/2014/main" id="{96A37F7F-D9D1-4832-BE09-EE2BB96419BA}"/>
              </a:ext>
            </a:extLst>
          </p:cNvPr>
          <p:cNvSpPr txBox="1"/>
          <p:nvPr/>
        </p:nvSpPr>
        <p:spPr>
          <a:xfrm>
            <a:off x="2865967" y="3198018"/>
            <a:ext cx="3810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cs typeface="Arial"/>
                <a:sym typeface="Arial"/>
              </a:rPr>
              <a:t>0</a:t>
            </a:r>
            <a:endParaRPr dirty="0"/>
          </a:p>
        </p:txBody>
      </p:sp>
      <p:pic>
        <p:nvPicPr>
          <p:cNvPr id="16" name="Picture 16" descr="iohalogo">
            <a:extLst>
              <a:ext uri="{FF2B5EF4-FFF2-40B4-BE49-F238E27FC236}">
                <a16:creationId xmlns:a16="http://schemas.microsoft.com/office/drawing/2014/main" id="{1DE5BD6E-833E-44CC-AEFF-1B4E07884F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62501" y="5523335"/>
            <a:ext cx="2401089" cy="1214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26"/>
          <p:cNvSpPr txBox="1">
            <a:spLocks noGrp="1"/>
          </p:cNvSpPr>
          <p:nvPr>
            <p:ph type="title"/>
          </p:nvPr>
        </p:nvSpPr>
        <p:spPr>
          <a:xfrm>
            <a:off x="329977" y="514482"/>
            <a:ext cx="9692640" cy="13255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dirty="0"/>
              <a:t>REGISTRAR’S REPORT</a:t>
            </a:r>
            <a:br>
              <a:rPr lang="en-US" dirty="0"/>
            </a:br>
            <a:r>
              <a:rPr lang="en-US" dirty="0"/>
              <a:t>NEW ROH MEMBERS</a:t>
            </a:r>
            <a:endParaRPr dirty="0"/>
          </a:p>
        </p:txBody>
      </p:sp>
      <p:sp>
        <p:nvSpPr>
          <p:cNvPr id="329" name="Google Shape;329;p26"/>
          <p:cNvSpPr txBox="1">
            <a:spLocks noGrp="1"/>
          </p:cNvSpPr>
          <p:nvPr>
            <p:ph type="body" idx="1"/>
          </p:nvPr>
        </p:nvSpPr>
        <p:spPr>
          <a:xfrm>
            <a:off x="793743" y="2262296"/>
            <a:ext cx="4480560" cy="73152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sz="3200" b="1" dirty="0">
                <a:solidFill>
                  <a:schemeClr val="tx1"/>
                </a:solidFill>
              </a:rPr>
              <a:t>WRITTEN ROH</a:t>
            </a:r>
            <a:r>
              <a:rPr lang="en-US" dirty="0">
                <a:solidFill>
                  <a:schemeClr val="tx1"/>
                </a:solidFill>
              </a:rPr>
              <a:t>	</a:t>
            </a:r>
            <a:endParaRPr dirty="0">
              <a:solidFill>
                <a:schemeClr val="tx1"/>
              </a:solidFill>
            </a:endParaRPr>
          </a:p>
        </p:txBody>
      </p:sp>
      <p:sp>
        <p:nvSpPr>
          <p:cNvPr id="331" name="Google Shape;331;p26"/>
          <p:cNvSpPr txBox="1">
            <a:spLocks noGrp="1"/>
          </p:cNvSpPr>
          <p:nvPr>
            <p:ph sz="half" idx="2"/>
          </p:nvPr>
        </p:nvSpPr>
        <p:spPr>
          <a:xfrm>
            <a:off x="793743" y="3781799"/>
            <a:ext cx="4480560" cy="109965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sz="3200" b="1" dirty="0"/>
              <a:t>NAR ROH</a:t>
            </a:r>
            <a:endParaRPr sz="3200" b="1" dirty="0"/>
          </a:p>
        </p:txBody>
      </p:sp>
      <p:sp>
        <p:nvSpPr>
          <p:cNvPr id="330" name="Google Shape;330;p26"/>
          <p:cNvSpPr txBox="1">
            <a:spLocks noGrp="1"/>
          </p:cNvSpPr>
          <p:nvPr>
            <p:ph type="body" sz="quarter" idx="3"/>
          </p:nvPr>
        </p:nvSpPr>
        <p:spPr>
          <a:xfrm>
            <a:off x="793743" y="3050279"/>
            <a:ext cx="4480560" cy="731520"/>
          </a:xfrm>
          <a:prstGeom prst="rect">
            <a:avLst/>
          </a:prstGeom>
          <a:noFill/>
          <a:ln>
            <a:noFill/>
          </a:ln>
        </p:spPr>
        <p:txBody>
          <a:bodyPr spcFirstLastPara="1" wrap="square" lIns="91425" tIns="45700" rIns="91425" bIns="45700" anchor="t" anchorCtr="0">
            <a:normAutofit/>
          </a:bodyPr>
          <a:lstStyle/>
          <a:p>
            <a:pPr marL="515620" indent="-342900">
              <a:spcBef>
                <a:spcPts val="0"/>
              </a:spcBef>
            </a:pPr>
            <a:r>
              <a:rPr lang="en-CA" dirty="0" err="1">
                <a:solidFill>
                  <a:schemeClr val="tx1"/>
                </a:solidFill>
              </a:rPr>
              <a:t>Kiet</a:t>
            </a:r>
            <a:r>
              <a:rPr lang="en-CA" dirty="0">
                <a:solidFill>
                  <a:schemeClr val="tx1"/>
                </a:solidFill>
              </a:rPr>
              <a:t> Nguyen</a:t>
            </a:r>
          </a:p>
          <a:p>
            <a:pPr marL="515620" indent="-342900">
              <a:spcBef>
                <a:spcPts val="0"/>
              </a:spcBef>
            </a:pPr>
            <a:endParaRPr dirty="0"/>
          </a:p>
        </p:txBody>
      </p:sp>
      <p:sp>
        <p:nvSpPr>
          <p:cNvPr id="332" name="Google Shape;332;p26"/>
          <p:cNvSpPr txBox="1">
            <a:spLocks noGrp="1"/>
          </p:cNvSpPr>
          <p:nvPr>
            <p:ph sz="quarter" idx="4"/>
          </p:nvPr>
        </p:nvSpPr>
        <p:spPr>
          <a:xfrm>
            <a:off x="793743" y="4754250"/>
            <a:ext cx="4480560" cy="1099651"/>
          </a:xfrm>
          <a:prstGeom prst="rect">
            <a:avLst/>
          </a:prstGeom>
          <a:noFill/>
          <a:ln>
            <a:noFill/>
          </a:ln>
        </p:spPr>
        <p:txBody>
          <a:bodyPr spcFirstLastPara="1" wrap="square" lIns="91425" tIns="45700" rIns="91425" bIns="45700" anchor="t" anchorCtr="0">
            <a:normAutofit/>
          </a:bodyPr>
          <a:lstStyle/>
          <a:p>
            <a:pPr marL="172720" indent="0">
              <a:spcBef>
                <a:spcPts val="0"/>
              </a:spcBef>
              <a:buNone/>
            </a:pPr>
            <a:r>
              <a:rPr lang="en-US" altLang="en-US" sz="2000" dirty="0"/>
              <a:t>Theresa </a:t>
            </a:r>
            <a:r>
              <a:rPr lang="en-US" altLang="en-US" sz="2000" dirty="0" err="1"/>
              <a:t>Fralic</a:t>
            </a:r>
            <a:endParaRPr lang="en-US" altLang="en-US" sz="2000" dirty="0"/>
          </a:p>
          <a:p>
            <a:pPr marL="172720" indent="0">
              <a:spcBef>
                <a:spcPts val="0"/>
              </a:spcBef>
              <a:buNone/>
            </a:pPr>
            <a:r>
              <a:rPr lang="en-US" altLang="en-US" sz="2000" dirty="0"/>
              <a:t>Ken Major</a:t>
            </a:r>
          </a:p>
          <a:p>
            <a:pPr marL="515620" indent="-342900">
              <a:spcBef>
                <a:spcPts val="0"/>
              </a:spcBef>
            </a:pPr>
            <a:endParaRPr dirty="0"/>
          </a:p>
        </p:txBody>
      </p:sp>
      <p:pic>
        <p:nvPicPr>
          <p:cNvPr id="333" name="Google Shape;333;p26"/>
          <p:cNvPicPr preferRelativeResize="0"/>
          <p:nvPr/>
        </p:nvPicPr>
        <p:blipFill rotWithShape="1">
          <a:blip r:embed="rId3">
            <a:alphaModFix/>
          </a:blip>
          <a:srcRect/>
          <a:stretch/>
        </p:blipFill>
        <p:spPr>
          <a:xfrm>
            <a:off x="5909319" y="3429000"/>
            <a:ext cx="4113298" cy="178481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29"/>
          <p:cNvSpPr txBox="1">
            <a:spLocks noGrp="1"/>
          </p:cNvSpPr>
          <p:nvPr>
            <p:ph type="ctr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a:t>COMMITTEE REPORTS</a:t>
            </a:r>
            <a:endParaRPr/>
          </a:p>
        </p:txBody>
      </p:sp>
      <p:pic>
        <p:nvPicPr>
          <p:cNvPr id="4" name="Google Shape;359;p30">
            <a:extLst>
              <a:ext uri="{FF2B5EF4-FFF2-40B4-BE49-F238E27FC236}">
                <a16:creationId xmlns:a16="http://schemas.microsoft.com/office/drawing/2014/main" id="{1DFA2E37-229C-40D6-BE16-8E4A376C7E5F}"/>
              </a:ext>
            </a:extLst>
          </p:cNvPr>
          <p:cNvPicPr preferRelativeResize="0"/>
          <p:nvPr/>
        </p:nvPicPr>
        <p:blipFill rotWithShape="1">
          <a:blip r:embed="rId3">
            <a:alphaModFix/>
          </a:blip>
          <a:srcRect/>
          <a:stretch/>
        </p:blipFill>
        <p:spPr>
          <a:xfrm>
            <a:off x="9484593" y="758952"/>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0"/>
          <p:cNvSpPr txBox="1">
            <a:spLocks noGrp="1"/>
          </p:cNvSpPr>
          <p:nvPr>
            <p:ph type="ctr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a:t>EXTERNAL AFFAIRS REPORT	</a:t>
            </a:r>
            <a:endParaRPr/>
          </a:p>
        </p:txBody>
      </p:sp>
      <p:sp>
        <p:nvSpPr>
          <p:cNvPr id="358" name="Google Shape;358;p30"/>
          <p:cNvSpPr txBox="1">
            <a:spLocks noGrp="1"/>
          </p:cNvSpPr>
          <p:nvPr>
            <p:ph type="subTitle" idx="1"/>
          </p:nvPr>
        </p:nvSpPr>
        <p:spPr>
          <a:xfrm>
            <a:off x="1261871" y="4800600"/>
            <a:ext cx="10254625" cy="1691640"/>
          </a:xfrm>
          <a:prstGeom prst="rect">
            <a:avLst/>
          </a:prstGeom>
          <a:noFill/>
          <a:ln>
            <a:noFill/>
          </a:ln>
        </p:spPr>
        <p:txBody>
          <a:bodyPr spcFirstLastPara="1" wrap="square" lIns="91425" tIns="45700" rIns="91425" bIns="45700" anchor="t" anchorCtr="0">
            <a:normAutofit/>
          </a:bodyPr>
          <a:lstStyle/>
          <a:p>
            <a:pPr>
              <a:lnSpc>
                <a:spcPct val="90000"/>
              </a:lnSpc>
              <a:spcBef>
                <a:spcPts val="0"/>
              </a:spcBef>
              <a:spcAft>
                <a:spcPts val="0"/>
              </a:spcAft>
              <a:buSzPts val="2000"/>
            </a:pPr>
            <a:r>
              <a:rPr lang="en-US" dirty="0"/>
              <a:t>SHAMINI SAMUEL &amp; MARC-ANDRÉ LAVOIE &amp; MICHELE KUTZ</a:t>
            </a:r>
          </a:p>
          <a:p>
            <a:pPr marL="0" lvl="0" indent="0" algn="l" rtl="0">
              <a:lnSpc>
                <a:spcPct val="90000"/>
              </a:lnSpc>
              <a:spcBef>
                <a:spcPts val="0"/>
              </a:spcBef>
              <a:spcAft>
                <a:spcPts val="0"/>
              </a:spcAft>
              <a:buSzPts val="2000"/>
              <a:buNone/>
            </a:pPr>
            <a:endParaRPr dirty="0"/>
          </a:p>
        </p:txBody>
      </p:sp>
      <p:pic>
        <p:nvPicPr>
          <p:cNvPr id="359" name="Google Shape;359;p30"/>
          <p:cNvPicPr preferRelativeResize="0"/>
          <p:nvPr/>
        </p:nvPicPr>
        <p:blipFill rotWithShape="1">
          <a:blip r:embed="rId3">
            <a:alphaModFix/>
          </a:blip>
          <a:srcRect/>
          <a:stretch/>
        </p:blipFill>
        <p:spPr>
          <a:xfrm>
            <a:off x="9484593" y="758952"/>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63"/>
        <p:cNvGrpSpPr/>
        <p:nvPr/>
      </p:nvGrpSpPr>
      <p:grpSpPr>
        <a:xfrm>
          <a:off x="0" y="0"/>
          <a:ext cx="0" cy="0"/>
          <a:chOff x="0" y="0"/>
          <a:chExt cx="0" cy="0"/>
        </a:xfrm>
      </p:grpSpPr>
      <p:sp>
        <p:nvSpPr>
          <p:cNvPr id="114" name="Rectangle 113">
            <a:extLst>
              <a:ext uri="{FF2B5EF4-FFF2-40B4-BE49-F238E27FC236}">
                <a16:creationId xmlns:a16="http://schemas.microsoft.com/office/drawing/2014/main" id="{30B3D270-B19D-4DB8-BD3C-3E707485B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5416"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64" name="Google Shape;364;p31"/>
          <p:cNvSpPr txBox="1">
            <a:spLocks noGrp="1"/>
          </p:cNvSpPr>
          <p:nvPr>
            <p:ph type="title"/>
          </p:nvPr>
        </p:nvSpPr>
        <p:spPr>
          <a:xfrm>
            <a:off x="566058" y="836023"/>
            <a:ext cx="2718788" cy="5183777"/>
          </a:xfrm>
          <a:prstGeom prst="rect">
            <a:avLst/>
          </a:prstGeom>
        </p:spPr>
        <p:txBody>
          <a:bodyPr spcFirstLastPara="1" lIns="91425" tIns="45700" rIns="91425" bIns="45700" anchor="ctr" anchorCtr="0">
            <a:normAutofit/>
          </a:bodyPr>
          <a:lstStyle/>
          <a:p>
            <a:pPr marL="0" lvl="0" indent="0" rtl="0">
              <a:spcBef>
                <a:spcPts val="0"/>
              </a:spcBef>
              <a:spcAft>
                <a:spcPts val="0"/>
              </a:spcAft>
              <a:buClr>
                <a:schemeClr val="accent1"/>
              </a:buClr>
              <a:buSzPts val="3200"/>
              <a:buFont typeface="Cambria"/>
              <a:buNone/>
            </a:pPr>
            <a:r>
              <a:rPr lang="en-US" sz="3300">
                <a:solidFill>
                  <a:srgbClr val="FFFFFF"/>
                </a:solidFill>
              </a:rPr>
              <a:t>EXTERNAL AFFAIRS</a:t>
            </a:r>
          </a:p>
        </p:txBody>
      </p:sp>
      <p:sp>
        <p:nvSpPr>
          <p:cNvPr id="116" name="Rectangle 115">
            <a:extLst>
              <a:ext uri="{FF2B5EF4-FFF2-40B4-BE49-F238E27FC236}">
                <a16:creationId xmlns:a16="http://schemas.microsoft.com/office/drawing/2014/main" id="{49BDAF94-B52E-4307-B54C-EF413086F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366" name="Content Placeholder 2">
            <a:extLst>
              <a:ext uri="{FF2B5EF4-FFF2-40B4-BE49-F238E27FC236}">
                <a16:creationId xmlns:a16="http://schemas.microsoft.com/office/drawing/2014/main" id="{3DAE9F6C-6EF9-4E1D-9567-E81113AC4610}"/>
              </a:ext>
            </a:extLst>
          </p:cNvPr>
          <p:cNvGraphicFramePr>
            <a:graphicFrameLocks noGrp="1"/>
          </p:cNvGraphicFramePr>
          <p:nvPr>
            <p:ph idx="1"/>
            <p:extLst>
              <p:ext uri="{D42A27DB-BD31-4B8C-83A1-F6EECF244321}">
                <p14:modId xmlns:p14="http://schemas.microsoft.com/office/powerpoint/2010/main" val="90258613"/>
              </p:ext>
            </p:extLst>
          </p:nvPr>
        </p:nvGraphicFramePr>
        <p:xfrm>
          <a:off x="4658815" y="804672"/>
          <a:ext cx="5990136" cy="52620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32"/>
          <p:cNvSpPr txBox="1">
            <a:spLocks noGrp="1"/>
          </p:cNvSpPr>
          <p:nvPr>
            <p:ph type="ctrTitle"/>
          </p:nvPr>
        </p:nvSpPr>
        <p:spPr>
          <a:xfrm>
            <a:off x="1261872" y="2190691"/>
            <a:ext cx="9418320" cy="2989385"/>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dirty="0"/>
              <a:t>COMMUNICATIONS COMMITTEE REPORT	</a:t>
            </a:r>
            <a:endParaRPr dirty="0"/>
          </a:p>
        </p:txBody>
      </p:sp>
      <p:sp>
        <p:nvSpPr>
          <p:cNvPr id="371" name="Google Shape;371;p32"/>
          <p:cNvSpPr txBox="1">
            <a:spLocks noGrp="1"/>
          </p:cNvSpPr>
          <p:nvPr>
            <p:ph type="subTitle" idx="1"/>
          </p:nvPr>
        </p:nvSpPr>
        <p:spPr>
          <a:xfrm>
            <a:off x="1261872" y="5180076"/>
            <a:ext cx="9418320" cy="75895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dirty="0"/>
              <a:t>MICHELE KUTZ &amp; SARAH </a:t>
            </a:r>
            <a:r>
              <a:rPr lang="en-US" dirty="0" err="1"/>
              <a:t>McCURDY</a:t>
            </a:r>
            <a:endParaRPr dirty="0"/>
          </a:p>
        </p:txBody>
      </p:sp>
      <p:pic>
        <p:nvPicPr>
          <p:cNvPr id="372" name="Google Shape;372;p32"/>
          <p:cNvPicPr preferRelativeResize="0"/>
          <p:nvPr/>
        </p:nvPicPr>
        <p:blipFill rotWithShape="1">
          <a:blip r:embed="rId3">
            <a:alphaModFix/>
          </a:blip>
          <a:srcRect/>
          <a:stretch/>
        </p:blipFill>
        <p:spPr>
          <a:xfrm>
            <a:off x="9759562" y="379476"/>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34"/>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dirty="0"/>
              <a:t>COMMUNICATIONS REPORT</a:t>
            </a:r>
            <a:endParaRPr dirty="0"/>
          </a:p>
        </p:txBody>
      </p:sp>
      <p:sp>
        <p:nvSpPr>
          <p:cNvPr id="5" name="Content Placeholder 2">
            <a:extLst>
              <a:ext uri="{FF2B5EF4-FFF2-40B4-BE49-F238E27FC236}">
                <a16:creationId xmlns:a16="http://schemas.microsoft.com/office/drawing/2014/main" id="{47ED45E3-EB0B-4D09-80D7-51ED5C3E39E1}"/>
              </a:ext>
            </a:extLst>
          </p:cNvPr>
          <p:cNvSpPr>
            <a:spLocks noGrp="1"/>
          </p:cNvSpPr>
          <p:nvPr>
            <p:ph idx="1"/>
          </p:nvPr>
        </p:nvSpPr>
        <p:spPr>
          <a:xfrm>
            <a:off x="1261872" y="2057212"/>
            <a:ext cx="8594725" cy="2472258"/>
          </a:xfrm>
        </p:spPr>
        <p:txBody>
          <a:bodyPr>
            <a:normAutofit/>
          </a:bodyPr>
          <a:lstStyle/>
          <a:p>
            <a:pPr fontAlgn="base"/>
            <a:r>
              <a:rPr lang="en-CA" dirty="0"/>
              <a:t>September 2019: an email was sent to our membership for volunteers to help produce a CRBOH newsletter </a:t>
            </a:r>
          </a:p>
          <a:p>
            <a:pPr fontAlgn="base"/>
            <a:r>
              <a:rPr lang="en-CA" dirty="0"/>
              <a:t>October 2019: newsletter committee members developed a newsletter editorial plan </a:t>
            </a:r>
          </a:p>
          <a:p>
            <a:pPr fontAlgn="base"/>
            <a:r>
              <a:rPr lang="en-CA" dirty="0"/>
              <a:t>November 2019: Newsletter emailed to members</a:t>
            </a:r>
          </a:p>
          <a:p>
            <a:pPr fontAlgn="base"/>
            <a:r>
              <a:rPr lang="en-CA" dirty="0"/>
              <a:t>February 2020: Newsletter emailed to members</a:t>
            </a:r>
          </a:p>
          <a:p>
            <a:endParaRPr lang="en-CA"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5"/>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dirty="0"/>
              <a:t>COMMUNICATIONS REPORT	</a:t>
            </a:r>
            <a:endParaRPr dirty="0"/>
          </a:p>
        </p:txBody>
      </p:sp>
      <p:sp>
        <p:nvSpPr>
          <p:cNvPr id="4" name="TextBox 3">
            <a:extLst>
              <a:ext uri="{FF2B5EF4-FFF2-40B4-BE49-F238E27FC236}">
                <a16:creationId xmlns:a16="http://schemas.microsoft.com/office/drawing/2014/main" id="{F8D74E74-8460-4A45-944C-E05B46334870}"/>
              </a:ext>
            </a:extLst>
          </p:cNvPr>
          <p:cNvSpPr txBox="1"/>
          <p:nvPr/>
        </p:nvSpPr>
        <p:spPr>
          <a:xfrm>
            <a:off x="2094615" y="3055907"/>
            <a:ext cx="6655980" cy="1384995"/>
          </a:xfrm>
          <a:prstGeom prst="rect">
            <a:avLst/>
          </a:prstGeom>
          <a:noFill/>
        </p:spPr>
        <p:txBody>
          <a:bodyPr wrap="square" rtlCol="0">
            <a:spAutoFit/>
          </a:bodyPr>
          <a:lstStyle/>
          <a:p>
            <a:r>
              <a:rPr lang="en-US" sz="2800" dirty="0"/>
              <a:t>Thank you to our committee volunteers, collaborators and content providers!</a:t>
            </a:r>
            <a:endParaRPr lang="en-CA" sz="2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6"/>
          <p:cNvSpPr txBox="1">
            <a:spLocks noGrp="1"/>
          </p:cNvSpPr>
          <p:nvPr>
            <p:ph type="ctrTitle"/>
          </p:nvPr>
        </p:nvSpPr>
        <p:spPr>
          <a:xfrm>
            <a:off x="1261872" y="2421899"/>
            <a:ext cx="9418320" cy="2874264"/>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dirty="0"/>
              <a:t>ROH &amp; ROHT EXAM COMMITTEE REPORTS</a:t>
            </a:r>
            <a:endParaRPr dirty="0"/>
          </a:p>
        </p:txBody>
      </p:sp>
      <p:sp>
        <p:nvSpPr>
          <p:cNvPr id="404" name="Google Shape;404;p36"/>
          <p:cNvSpPr txBox="1">
            <a:spLocks noGrp="1"/>
          </p:cNvSpPr>
          <p:nvPr>
            <p:ph type="subTitle" idx="1"/>
          </p:nvPr>
        </p:nvSpPr>
        <p:spPr>
          <a:xfrm>
            <a:off x="1261872" y="5364421"/>
            <a:ext cx="9418320" cy="598932"/>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SzPts val="1700"/>
              <a:buNone/>
            </a:pPr>
            <a:r>
              <a:rPr lang="en-US" sz="1700" dirty="0"/>
              <a:t>CHAIR: PAUL BOZEK (ROH COMMITTEE) / DAVE JARRELL (ROHT COMMITTEE) 	</a:t>
            </a:r>
          </a:p>
          <a:p>
            <a:pPr marL="0" lvl="0" indent="0" algn="l" rtl="0">
              <a:lnSpc>
                <a:spcPct val="80000"/>
              </a:lnSpc>
              <a:spcBef>
                <a:spcPts val="0"/>
              </a:spcBef>
              <a:spcAft>
                <a:spcPts val="0"/>
              </a:spcAft>
              <a:buSzPts val="1700"/>
              <a:buNone/>
            </a:pPr>
            <a:r>
              <a:rPr lang="en-US" sz="1700" dirty="0"/>
              <a:t>BOD LIAISON: SHAMINI SAMUEL/SARAH MCCURDY</a:t>
            </a:r>
            <a:endParaRPr sz="1700" dirty="0"/>
          </a:p>
        </p:txBody>
      </p:sp>
      <p:pic>
        <p:nvPicPr>
          <p:cNvPr id="405" name="Google Shape;405;p36"/>
          <p:cNvPicPr preferRelativeResize="0"/>
          <p:nvPr/>
        </p:nvPicPr>
        <p:blipFill rotWithShape="1">
          <a:blip r:embed="rId3">
            <a:alphaModFix/>
          </a:blip>
          <a:srcRect/>
          <a:stretch/>
        </p:blipFill>
        <p:spPr>
          <a:xfrm>
            <a:off x="9759562" y="542426"/>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37"/>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1"/>
              </a:buClr>
              <a:buSzPts val="3200"/>
              <a:buFont typeface="Cambria"/>
              <a:buNone/>
            </a:pPr>
            <a:r>
              <a:rPr lang="en-US" dirty="0"/>
              <a:t>ROH EXAM COMMITTEE REPORT	</a:t>
            </a:r>
            <a:endParaRPr dirty="0"/>
          </a:p>
        </p:txBody>
      </p:sp>
      <p:sp>
        <p:nvSpPr>
          <p:cNvPr id="411" name="Google Shape;411;p37"/>
          <p:cNvSpPr txBox="1">
            <a:spLocks noGrp="1"/>
          </p:cNvSpPr>
          <p:nvPr>
            <p:ph type="body" idx="1"/>
          </p:nvPr>
        </p:nvSpPr>
        <p:spPr>
          <a:xfrm>
            <a:off x="1295400" y="1828800"/>
            <a:ext cx="4727448" cy="641350"/>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SzPts val="2000"/>
              <a:buNone/>
            </a:pPr>
            <a:r>
              <a:rPr lang="en-US" b="1" dirty="0">
                <a:solidFill>
                  <a:srgbClr val="C00000"/>
                </a:solidFill>
              </a:rPr>
              <a:t>2019-2020 COMMITTEE MEMBERS	</a:t>
            </a:r>
            <a:endParaRPr b="1" dirty="0">
              <a:solidFill>
                <a:srgbClr val="C00000"/>
              </a:solidFill>
            </a:endParaRPr>
          </a:p>
          <a:p>
            <a:pPr marL="0" lvl="0" indent="0" algn="l" rtl="0">
              <a:lnSpc>
                <a:spcPct val="90000"/>
              </a:lnSpc>
              <a:spcBef>
                <a:spcPts val="0"/>
              </a:spcBef>
              <a:spcAft>
                <a:spcPts val="0"/>
              </a:spcAft>
              <a:buSzPts val="2000"/>
              <a:buNone/>
            </a:pPr>
            <a:endParaRPr dirty="0"/>
          </a:p>
        </p:txBody>
      </p:sp>
      <p:sp>
        <p:nvSpPr>
          <p:cNvPr id="412" name="Google Shape;412;p37"/>
          <p:cNvSpPr txBox="1">
            <a:spLocks noGrp="1"/>
          </p:cNvSpPr>
          <p:nvPr>
            <p:ph type="body" idx="2"/>
          </p:nvPr>
        </p:nvSpPr>
        <p:spPr>
          <a:xfrm>
            <a:off x="1295400" y="2470151"/>
            <a:ext cx="4727448" cy="347345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dirty="0"/>
              <a:t>Andrea Janzen</a:t>
            </a:r>
            <a:endParaRPr dirty="0"/>
          </a:p>
          <a:p>
            <a:pPr marL="274320" lvl="0" indent="-228600" algn="l" rtl="0">
              <a:lnSpc>
                <a:spcPct val="90000"/>
              </a:lnSpc>
              <a:spcBef>
                <a:spcPts val="1800"/>
              </a:spcBef>
              <a:spcAft>
                <a:spcPts val="0"/>
              </a:spcAft>
              <a:buSzPts val="2000"/>
              <a:buChar char="•"/>
            </a:pPr>
            <a:r>
              <a:rPr lang="en-US" dirty="0"/>
              <a:t>Andrea Sass-</a:t>
            </a:r>
            <a:r>
              <a:rPr lang="en-US" dirty="0" err="1"/>
              <a:t>Kortsak</a:t>
            </a:r>
            <a:endParaRPr dirty="0"/>
          </a:p>
          <a:p>
            <a:pPr marL="274320" lvl="0" indent="-228600" algn="l" rtl="0">
              <a:lnSpc>
                <a:spcPct val="90000"/>
              </a:lnSpc>
              <a:spcBef>
                <a:spcPts val="1800"/>
              </a:spcBef>
              <a:spcAft>
                <a:spcPts val="0"/>
              </a:spcAft>
              <a:buSzPts val="2000"/>
              <a:buChar char="•"/>
            </a:pPr>
            <a:r>
              <a:rPr lang="en-US" dirty="0"/>
              <a:t>Carl </a:t>
            </a:r>
            <a:r>
              <a:rPr lang="en-US" dirty="0" err="1"/>
              <a:t>Woychuk</a:t>
            </a:r>
            <a:endParaRPr dirty="0"/>
          </a:p>
          <a:p>
            <a:pPr marL="274320" lvl="0" indent="-228600" algn="l" rtl="0">
              <a:lnSpc>
                <a:spcPct val="90000"/>
              </a:lnSpc>
              <a:spcBef>
                <a:spcPts val="1800"/>
              </a:spcBef>
              <a:spcAft>
                <a:spcPts val="0"/>
              </a:spcAft>
              <a:buSzPts val="2000"/>
              <a:buChar char="•"/>
            </a:pPr>
            <a:r>
              <a:rPr lang="en-US" dirty="0"/>
              <a:t>Cindy O’Brien</a:t>
            </a:r>
            <a:endParaRPr dirty="0"/>
          </a:p>
          <a:p>
            <a:pPr marL="274320" lvl="0" indent="-228600" algn="l" rtl="0">
              <a:lnSpc>
                <a:spcPct val="90000"/>
              </a:lnSpc>
              <a:spcBef>
                <a:spcPts val="1800"/>
              </a:spcBef>
              <a:spcAft>
                <a:spcPts val="0"/>
              </a:spcAft>
              <a:buSzPts val="2000"/>
              <a:buChar char="•"/>
            </a:pPr>
            <a:r>
              <a:rPr lang="en-US" dirty="0"/>
              <a:t>Kathy </a:t>
            </a:r>
            <a:r>
              <a:rPr lang="en-US" dirty="0" err="1"/>
              <a:t>Smolynec</a:t>
            </a:r>
            <a:endParaRPr dirty="0"/>
          </a:p>
          <a:p>
            <a:pPr marL="274320" lvl="0" indent="-228600" algn="l" rtl="0">
              <a:lnSpc>
                <a:spcPct val="90000"/>
              </a:lnSpc>
              <a:spcBef>
                <a:spcPts val="1800"/>
              </a:spcBef>
              <a:spcAft>
                <a:spcPts val="0"/>
              </a:spcAft>
              <a:buSzPts val="2000"/>
              <a:buChar char="•"/>
            </a:pPr>
            <a:r>
              <a:rPr lang="en-US" dirty="0" err="1"/>
              <a:t>Sanda</a:t>
            </a:r>
            <a:r>
              <a:rPr lang="en-US" dirty="0"/>
              <a:t> </a:t>
            </a:r>
            <a:r>
              <a:rPr lang="en-US" dirty="0" err="1"/>
              <a:t>Deike</a:t>
            </a:r>
            <a:endParaRPr dirty="0"/>
          </a:p>
          <a:p>
            <a:pPr marL="274320" lvl="0" indent="-228600" algn="l" rtl="0">
              <a:lnSpc>
                <a:spcPct val="90000"/>
              </a:lnSpc>
              <a:spcBef>
                <a:spcPts val="1800"/>
              </a:spcBef>
              <a:spcAft>
                <a:spcPts val="0"/>
              </a:spcAft>
              <a:buSzPts val="2000"/>
              <a:buChar char="•"/>
            </a:pPr>
            <a:r>
              <a:rPr lang="en-US" dirty="0"/>
              <a:t>Subhash </a:t>
            </a:r>
            <a:r>
              <a:rPr lang="en-US" dirty="0" err="1"/>
              <a:t>Danekar</a:t>
            </a:r>
            <a:endParaRPr dirty="0"/>
          </a:p>
        </p:txBody>
      </p:sp>
      <p:sp>
        <p:nvSpPr>
          <p:cNvPr id="413" name="Google Shape;413;p37"/>
          <p:cNvSpPr txBox="1">
            <a:spLocks noGrp="1"/>
          </p:cNvSpPr>
          <p:nvPr>
            <p:ph type="body" idx="3"/>
          </p:nvPr>
        </p:nvSpPr>
        <p:spPr>
          <a:xfrm>
            <a:off x="6169152" y="1684215"/>
            <a:ext cx="4727448" cy="641350"/>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SzPts val="2000"/>
              <a:buNone/>
            </a:pPr>
            <a:r>
              <a:rPr lang="en-US" b="1" dirty="0">
                <a:solidFill>
                  <a:srgbClr val="C00000"/>
                </a:solidFill>
              </a:rPr>
              <a:t>WRITTEN EXAM LOCATIONS (MARCH 2019; 2020 Exam Deferred)</a:t>
            </a:r>
            <a:endParaRPr b="1" dirty="0">
              <a:solidFill>
                <a:srgbClr val="C00000"/>
              </a:solidFill>
            </a:endParaRPr>
          </a:p>
        </p:txBody>
      </p:sp>
      <p:sp>
        <p:nvSpPr>
          <p:cNvPr id="414" name="Google Shape;414;p37"/>
          <p:cNvSpPr txBox="1">
            <a:spLocks noGrp="1"/>
          </p:cNvSpPr>
          <p:nvPr>
            <p:ph type="body" idx="4"/>
          </p:nvPr>
        </p:nvSpPr>
        <p:spPr>
          <a:xfrm>
            <a:off x="6169152" y="2470151"/>
            <a:ext cx="4727448" cy="347345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dirty="0"/>
              <a:t>Toronto </a:t>
            </a:r>
            <a:endParaRPr dirty="0"/>
          </a:p>
          <a:p>
            <a:pPr marL="274320" lvl="0" indent="-228600" algn="l" rtl="0">
              <a:lnSpc>
                <a:spcPct val="90000"/>
              </a:lnSpc>
              <a:spcBef>
                <a:spcPts val="1800"/>
              </a:spcBef>
              <a:spcAft>
                <a:spcPts val="0"/>
              </a:spcAft>
              <a:buSzPts val="2000"/>
              <a:buChar char="•"/>
            </a:pPr>
            <a:r>
              <a:rPr lang="en-US" dirty="0"/>
              <a:t>Calgary</a:t>
            </a:r>
            <a:endParaRPr dirty="0"/>
          </a:p>
          <a:p>
            <a:pPr marL="274320" lvl="0" indent="-228600" algn="l" rtl="0">
              <a:lnSpc>
                <a:spcPct val="90000"/>
              </a:lnSpc>
              <a:spcBef>
                <a:spcPts val="1800"/>
              </a:spcBef>
              <a:spcAft>
                <a:spcPts val="0"/>
              </a:spcAft>
              <a:buSzPts val="2000"/>
              <a:buChar char="•"/>
            </a:pPr>
            <a:r>
              <a:rPr lang="en-US" dirty="0"/>
              <a:t>Vancouver</a:t>
            </a:r>
            <a:endParaRPr dirty="0"/>
          </a:p>
          <a:p>
            <a:pPr marL="274320" lvl="0" indent="-228600" algn="l" rtl="0">
              <a:lnSpc>
                <a:spcPct val="90000"/>
              </a:lnSpc>
              <a:spcBef>
                <a:spcPts val="1800"/>
              </a:spcBef>
              <a:spcAft>
                <a:spcPts val="0"/>
              </a:spcAft>
              <a:buSzPts val="2000"/>
              <a:buChar char="•"/>
            </a:pPr>
            <a:r>
              <a:rPr lang="en-US" dirty="0"/>
              <a:t>Ottawa</a:t>
            </a:r>
            <a:endParaRPr dirty="0"/>
          </a:p>
          <a:p>
            <a:pPr marL="274320" lvl="0" indent="-228600" algn="l" rtl="0">
              <a:lnSpc>
                <a:spcPct val="90000"/>
              </a:lnSpc>
              <a:spcBef>
                <a:spcPts val="1800"/>
              </a:spcBef>
              <a:spcAft>
                <a:spcPts val="0"/>
              </a:spcAft>
              <a:buSzPts val="2000"/>
              <a:buChar char="•"/>
            </a:pPr>
            <a:r>
              <a:rPr lang="en-US" dirty="0"/>
              <a:t>Winnipeg</a:t>
            </a:r>
            <a:endParaRPr dirty="0"/>
          </a:p>
          <a:p>
            <a:pPr marL="274320" lvl="0" indent="-228600" algn="l" rtl="0">
              <a:lnSpc>
                <a:spcPct val="90000"/>
              </a:lnSpc>
              <a:spcBef>
                <a:spcPts val="1800"/>
              </a:spcBef>
              <a:spcAft>
                <a:spcPts val="0"/>
              </a:spcAft>
              <a:buSzPts val="2000"/>
              <a:buChar char="•"/>
            </a:pPr>
            <a:r>
              <a:rPr lang="en-US" dirty="0"/>
              <a:t>Saskatoon</a:t>
            </a:r>
            <a:endParaRPr dirty="0"/>
          </a:p>
          <a:p>
            <a:pPr marL="274320" lvl="0" indent="-228600" algn="l" rtl="0">
              <a:lnSpc>
                <a:spcPct val="90000"/>
              </a:lnSpc>
              <a:spcBef>
                <a:spcPts val="1800"/>
              </a:spcBef>
              <a:spcAft>
                <a:spcPts val="0"/>
              </a:spcAft>
              <a:buSzPts val="2000"/>
              <a:buChar char="•"/>
            </a:pPr>
            <a:r>
              <a:rPr lang="en-US" dirty="0"/>
              <a:t>Montreal</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5"/>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876248C8-0720-48AB-91BA-5F530BB41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2209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Google Shape;216;p16"/>
          <p:cNvSpPr txBox="1">
            <a:spLocks noGrp="1"/>
          </p:cNvSpPr>
          <p:nvPr>
            <p:ph type="title"/>
          </p:nvPr>
        </p:nvSpPr>
        <p:spPr>
          <a:xfrm>
            <a:off x="1262063" y="643467"/>
            <a:ext cx="9858383" cy="1325562"/>
          </a:xfrm>
          <a:prstGeom prst="rect">
            <a:avLst/>
          </a:prstGeom>
        </p:spPr>
        <p:txBody>
          <a:bodyPr spcFirstLastPara="1" lIns="91425" tIns="45700" rIns="91425" bIns="45700" anchorCtr="0">
            <a:normAutofit/>
          </a:bodyPr>
          <a:lstStyle/>
          <a:p>
            <a:pPr marL="0" lvl="0" indent="0" rtl="0">
              <a:spcBef>
                <a:spcPts val="0"/>
              </a:spcBef>
              <a:spcAft>
                <a:spcPts val="0"/>
              </a:spcAft>
              <a:buClr>
                <a:schemeClr val="accent1"/>
              </a:buClr>
              <a:buSzPts val="3200"/>
              <a:buFont typeface="Cambria"/>
              <a:buNone/>
            </a:pPr>
            <a:r>
              <a:rPr lang="en-US" dirty="0">
                <a:solidFill>
                  <a:srgbClr val="C00000"/>
                </a:solidFill>
              </a:rPr>
              <a:t>MOTION TO APPROVE THE 2019 MINUTES</a:t>
            </a:r>
            <a:endParaRPr lang="en-CA" dirty="0">
              <a:solidFill>
                <a:srgbClr val="C00000"/>
              </a:solidFill>
            </a:endParaRPr>
          </a:p>
        </p:txBody>
      </p:sp>
      <p:sp>
        <p:nvSpPr>
          <p:cNvPr id="98" name="Rectangle 97">
            <a:extLst>
              <a:ext uri="{FF2B5EF4-FFF2-40B4-BE49-F238E27FC236}">
                <a16:creationId xmlns:a16="http://schemas.microsoft.com/office/drawing/2014/main" id="{523BEDA7-D0B8-4802-8168-92452653B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Rectangle 99">
            <a:extLst>
              <a:ext uri="{FF2B5EF4-FFF2-40B4-BE49-F238E27FC236}">
                <a16:creationId xmlns:a16="http://schemas.microsoft.com/office/drawing/2014/main" id="{D2EFF34B-7B1A-4F9D-8CEE-A40962BC7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63724"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219" name="Google Shape;217;p16">
            <a:extLst>
              <a:ext uri="{FF2B5EF4-FFF2-40B4-BE49-F238E27FC236}">
                <a16:creationId xmlns:a16="http://schemas.microsoft.com/office/drawing/2014/main" id="{65BA0C96-C745-491F-8666-F55355ABA453}"/>
              </a:ext>
            </a:extLst>
          </p:cNvPr>
          <p:cNvGraphicFramePr>
            <a:graphicFrameLocks noGrp="1"/>
          </p:cNvGraphicFramePr>
          <p:nvPr>
            <p:ph idx="1"/>
            <p:extLst>
              <p:ext uri="{D42A27DB-BD31-4B8C-83A1-F6EECF244321}">
                <p14:modId xmlns:p14="http://schemas.microsoft.com/office/powerpoint/2010/main" val="2054253542"/>
              </p:ext>
            </p:extLst>
          </p:nvPr>
        </p:nvGraphicFramePr>
        <p:xfrm>
          <a:off x="1262063" y="2013055"/>
          <a:ext cx="9858191" cy="4201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98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38"/>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1"/>
              </a:buClr>
              <a:buSzPts val="3200"/>
              <a:buFont typeface="Cambria"/>
              <a:buNone/>
            </a:pPr>
            <a:r>
              <a:rPr lang="en-US" dirty="0"/>
              <a:t>ROH EXAM COMMITTEE REPORT	</a:t>
            </a:r>
            <a:endParaRPr dirty="0"/>
          </a:p>
        </p:txBody>
      </p:sp>
      <p:sp>
        <p:nvSpPr>
          <p:cNvPr id="420" name="Google Shape;420;p38"/>
          <p:cNvSpPr txBox="1">
            <a:spLocks noGrp="1"/>
          </p:cNvSpPr>
          <p:nvPr>
            <p:ph type="body" idx="1"/>
          </p:nvPr>
        </p:nvSpPr>
        <p:spPr>
          <a:xfrm>
            <a:off x="1295400" y="1828800"/>
            <a:ext cx="4727448" cy="6413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b="1" dirty="0">
                <a:solidFill>
                  <a:srgbClr val="C00000"/>
                </a:solidFill>
              </a:rPr>
              <a:t>CHIEF ORAL EXAMINERS (COE)</a:t>
            </a:r>
            <a:endParaRPr b="1" dirty="0">
              <a:solidFill>
                <a:srgbClr val="C00000"/>
              </a:solidFill>
            </a:endParaRPr>
          </a:p>
          <a:p>
            <a:pPr marL="0" lvl="0" indent="0" algn="l" rtl="0">
              <a:lnSpc>
                <a:spcPct val="90000"/>
              </a:lnSpc>
              <a:spcBef>
                <a:spcPts val="0"/>
              </a:spcBef>
              <a:spcAft>
                <a:spcPts val="0"/>
              </a:spcAft>
              <a:buSzPts val="2000"/>
              <a:buNone/>
            </a:pPr>
            <a:endParaRPr dirty="0"/>
          </a:p>
        </p:txBody>
      </p:sp>
      <p:sp>
        <p:nvSpPr>
          <p:cNvPr id="421" name="Google Shape;421;p38"/>
          <p:cNvSpPr txBox="1">
            <a:spLocks noGrp="1"/>
          </p:cNvSpPr>
          <p:nvPr>
            <p:ph type="body" idx="2"/>
          </p:nvPr>
        </p:nvSpPr>
        <p:spPr>
          <a:xfrm>
            <a:off x="1295400" y="2470151"/>
            <a:ext cx="4727448" cy="347345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dirty="0"/>
              <a:t>Andrea Sass-Kortsak</a:t>
            </a:r>
            <a:endParaRPr dirty="0"/>
          </a:p>
          <a:p>
            <a:pPr marL="274320" lvl="0" indent="-228600" algn="l" rtl="0">
              <a:lnSpc>
                <a:spcPct val="90000"/>
              </a:lnSpc>
              <a:spcBef>
                <a:spcPts val="1800"/>
              </a:spcBef>
              <a:spcAft>
                <a:spcPts val="0"/>
              </a:spcAft>
              <a:buSzPts val="2000"/>
              <a:buChar char="•"/>
            </a:pPr>
            <a:r>
              <a:rPr lang="en-US" dirty="0"/>
              <a:t>Lydia Renton</a:t>
            </a:r>
            <a:endParaRPr dirty="0"/>
          </a:p>
          <a:p>
            <a:pPr marL="274320" lvl="0" indent="-228600" algn="l" rtl="0">
              <a:lnSpc>
                <a:spcPct val="90000"/>
              </a:lnSpc>
              <a:spcBef>
                <a:spcPts val="1800"/>
              </a:spcBef>
              <a:spcAft>
                <a:spcPts val="0"/>
              </a:spcAft>
              <a:buSzPts val="2000"/>
              <a:buChar char="•"/>
            </a:pPr>
            <a:r>
              <a:rPr lang="en-US" dirty="0"/>
              <a:t>Guillaume </a:t>
            </a:r>
            <a:r>
              <a:rPr lang="en-US" dirty="0" err="1"/>
              <a:t>Lachapelle</a:t>
            </a:r>
            <a:endParaRPr dirty="0"/>
          </a:p>
        </p:txBody>
      </p:sp>
      <p:sp>
        <p:nvSpPr>
          <p:cNvPr id="422" name="Google Shape;422;p38"/>
          <p:cNvSpPr txBox="1">
            <a:spLocks noGrp="1"/>
          </p:cNvSpPr>
          <p:nvPr>
            <p:ph type="body" idx="3"/>
          </p:nvPr>
        </p:nvSpPr>
        <p:spPr>
          <a:xfrm>
            <a:off x="6583490" y="1857375"/>
            <a:ext cx="4727448" cy="6413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b="1" dirty="0">
                <a:solidFill>
                  <a:srgbClr val="C00000"/>
                </a:solidFill>
              </a:rPr>
              <a:t>ORAL EXAM (OE) PANEL MEMBERS</a:t>
            </a:r>
            <a:endParaRPr b="1" dirty="0">
              <a:solidFill>
                <a:srgbClr val="C00000"/>
              </a:solidFill>
            </a:endParaRPr>
          </a:p>
          <a:p>
            <a:pPr marL="0" lvl="0" indent="0" algn="l" rtl="0">
              <a:lnSpc>
                <a:spcPct val="90000"/>
              </a:lnSpc>
              <a:spcBef>
                <a:spcPts val="0"/>
              </a:spcBef>
              <a:spcAft>
                <a:spcPts val="0"/>
              </a:spcAft>
              <a:buSzPts val="2000"/>
              <a:buNone/>
            </a:pPr>
            <a:endParaRPr dirty="0"/>
          </a:p>
        </p:txBody>
      </p:sp>
      <p:sp>
        <p:nvSpPr>
          <p:cNvPr id="423" name="Google Shape;423;p38"/>
          <p:cNvSpPr txBox="1">
            <a:spLocks noGrp="1"/>
          </p:cNvSpPr>
          <p:nvPr>
            <p:ph type="body" idx="4"/>
          </p:nvPr>
        </p:nvSpPr>
        <p:spPr>
          <a:xfrm>
            <a:off x="6583490" y="2573338"/>
            <a:ext cx="4727448" cy="3930649"/>
          </a:xfrm>
          <a:prstGeom prst="rect">
            <a:avLst/>
          </a:prstGeom>
          <a:noFill/>
          <a:ln>
            <a:noFill/>
          </a:ln>
        </p:spPr>
        <p:txBody>
          <a:bodyPr spcFirstLastPara="1" wrap="square" lIns="91425" tIns="45700" rIns="91425" bIns="45700" anchor="t" anchorCtr="0">
            <a:normAutofit/>
          </a:bodyPr>
          <a:lstStyle/>
          <a:p>
            <a:pPr marL="274320" lvl="0" indent="-228600" algn="l" rtl="0">
              <a:lnSpc>
                <a:spcPct val="70000"/>
              </a:lnSpc>
              <a:spcBef>
                <a:spcPts val="0"/>
              </a:spcBef>
              <a:spcAft>
                <a:spcPts val="0"/>
              </a:spcAft>
              <a:buSzPts val="1700"/>
              <a:buChar char="•"/>
            </a:pPr>
            <a:r>
              <a:rPr lang="en-US" dirty="0"/>
              <a:t>Toronto</a:t>
            </a:r>
            <a:endParaRPr dirty="0"/>
          </a:p>
          <a:p>
            <a:pPr marL="365761" lvl="1" indent="0" algn="l" rtl="0">
              <a:lnSpc>
                <a:spcPct val="70000"/>
              </a:lnSpc>
              <a:spcBef>
                <a:spcPts val="1000"/>
              </a:spcBef>
              <a:spcAft>
                <a:spcPts val="0"/>
              </a:spcAft>
              <a:buSzPts val="1530"/>
              <a:buNone/>
            </a:pPr>
            <a:r>
              <a:rPr lang="en-US" sz="1800" dirty="0"/>
              <a:t>- Cindy O’Brien</a:t>
            </a:r>
            <a:endParaRPr sz="1800" dirty="0"/>
          </a:p>
          <a:p>
            <a:pPr marL="365761" lvl="1" indent="0" algn="l" rtl="0">
              <a:lnSpc>
                <a:spcPct val="70000"/>
              </a:lnSpc>
              <a:spcBef>
                <a:spcPts val="1000"/>
              </a:spcBef>
              <a:spcAft>
                <a:spcPts val="0"/>
              </a:spcAft>
              <a:buSzPts val="1530"/>
              <a:buNone/>
            </a:pPr>
            <a:r>
              <a:rPr lang="en-US" sz="1800" dirty="0"/>
              <a:t>- Paul Bozek</a:t>
            </a:r>
            <a:endParaRPr sz="1800" dirty="0"/>
          </a:p>
          <a:p>
            <a:pPr marL="365761" lvl="1" indent="0" algn="l" rtl="0">
              <a:lnSpc>
                <a:spcPct val="70000"/>
              </a:lnSpc>
              <a:spcBef>
                <a:spcPts val="1000"/>
              </a:spcBef>
              <a:spcAft>
                <a:spcPts val="0"/>
              </a:spcAft>
              <a:buSzPts val="1530"/>
              <a:buNone/>
            </a:pPr>
            <a:r>
              <a:rPr lang="en-US" sz="1800" dirty="0"/>
              <a:t>- Yang Ting </a:t>
            </a:r>
            <a:r>
              <a:rPr lang="en-US" sz="1800" dirty="0" err="1"/>
              <a:t>Shek</a:t>
            </a:r>
            <a:endParaRPr sz="1800" dirty="0"/>
          </a:p>
          <a:p>
            <a:pPr marL="274320" lvl="0" indent="-228600" algn="l" rtl="0">
              <a:lnSpc>
                <a:spcPct val="70000"/>
              </a:lnSpc>
              <a:spcBef>
                <a:spcPts val="1800"/>
              </a:spcBef>
              <a:spcAft>
                <a:spcPts val="0"/>
              </a:spcAft>
              <a:buSzPts val="1700"/>
              <a:buChar char="•"/>
            </a:pPr>
            <a:r>
              <a:rPr lang="en-US" dirty="0"/>
              <a:t>Ottawa</a:t>
            </a:r>
            <a:endParaRPr dirty="0"/>
          </a:p>
          <a:p>
            <a:pPr marL="365761" lvl="1" indent="0" algn="l" rtl="0">
              <a:lnSpc>
                <a:spcPct val="70000"/>
              </a:lnSpc>
              <a:spcBef>
                <a:spcPts val="1000"/>
              </a:spcBef>
              <a:spcAft>
                <a:spcPts val="0"/>
              </a:spcAft>
              <a:buSzPts val="1530"/>
              <a:buNone/>
            </a:pPr>
            <a:r>
              <a:rPr lang="en-US" sz="1800" dirty="0"/>
              <a:t>- Darren McPherson</a:t>
            </a:r>
            <a:endParaRPr sz="1800" dirty="0"/>
          </a:p>
          <a:p>
            <a:pPr marL="274320" lvl="0" indent="-228600" algn="l" rtl="0">
              <a:lnSpc>
                <a:spcPct val="70000"/>
              </a:lnSpc>
              <a:spcBef>
                <a:spcPts val="1800"/>
              </a:spcBef>
              <a:spcAft>
                <a:spcPts val="0"/>
              </a:spcAft>
              <a:buSzPts val="1700"/>
              <a:buChar char="•"/>
            </a:pPr>
            <a:r>
              <a:rPr lang="en-US" dirty="0"/>
              <a:t>Halifax/</a:t>
            </a:r>
            <a:r>
              <a:rPr lang="en-US" dirty="0" err="1"/>
              <a:t>St.John’s</a:t>
            </a:r>
            <a:endParaRPr dirty="0"/>
          </a:p>
          <a:p>
            <a:pPr marL="365761" lvl="1" indent="0" algn="l" rtl="0">
              <a:lnSpc>
                <a:spcPct val="70000"/>
              </a:lnSpc>
              <a:spcBef>
                <a:spcPts val="1000"/>
              </a:spcBef>
              <a:spcAft>
                <a:spcPts val="0"/>
              </a:spcAft>
              <a:buSzPts val="1530"/>
              <a:buNone/>
            </a:pPr>
            <a:r>
              <a:rPr lang="en-US" sz="1800" dirty="0"/>
              <a:t>- Jason </a:t>
            </a:r>
            <a:r>
              <a:rPr lang="en-US" sz="1800" dirty="0" err="1"/>
              <a:t>MacInnis</a:t>
            </a:r>
            <a:endParaRPr sz="1800" dirty="0"/>
          </a:p>
          <a:p>
            <a:pPr marL="274320" lvl="0" indent="-228600" algn="l" rtl="0">
              <a:lnSpc>
                <a:spcPct val="70000"/>
              </a:lnSpc>
              <a:spcBef>
                <a:spcPts val="1800"/>
              </a:spcBef>
              <a:spcAft>
                <a:spcPts val="0"/>
              </a:spcAft>
              <a:buSzPts val="1700"/>
              <a:buChar char="•"/>
            </a:pPr>
            <a:r>
              <a:rPr lang="en-US" dirty="0"/>
              <a:t>Calgary</a:t>
            </a:r>
            <a:endParaRPr dirty="0"/>
          </a:p>
          <a:p>
            <a:pPr marL="365761" lvl="1" indent="0" algn="l" rtl="0">
              <a:lnSpc>
                <a:spcPct val="70000"/>
              </a:lnSpc>
              <a:spcBef>
                <a:spcPts val="1000"/>
              </a:spcBef>
              <a:spcAft>
                <a:spcPts val="0"/>
              </a:spcAft>
              <a:buSzPts val="1530"/>
              <a:buNone/>
            </a:pPr>
            <a:r>
              <a:rPr lang="en-US" sz="1800" dirty="0"/>
              <a:t>- Tiffany Clayton</a:t>
            </a:r>
            <a:endParaRPr sz="1800" dirty="0"/>
          </a:p>
          <a:p>
            <a:pPr marL="365761" lvl="1" indent="0" algn="l" rtl="0">
              <a:lnSpc>
                <a:spcPct val="70000"/>
              </a:lnSpc>
              <a:spcBef>
                <a:spcPts val="1000"/>
              </a:spcBef>
              <a:spcAft>
                <a:spcPts val="0"/>
              </a:spcAft>
              <a:buSzPts val="1530"/>
              <a:buNone/>
            </a:pPr>
            <a:r>
              <a:rPr lang="en-US" sz="1800" dirty="0"/>
              <a:t>- </a:t>
            </a:r>
            <a:r>
              <a:rPr lang="en-US" sz="1800" dirty="0" err="1"/>
              <a:t>Shamini</a:t>
            </a:r>
            <a:r>
              <a:rPr lang="en-US" sz="1800" dirty="0"/>
              <a:t> Samuel</a:t>
            </a:r>
            <a:endParaRPr sz="1800" dirty="0"/>
          </a:p>
          <a:p>
            <a:pPr marL="365760" lvl="1" indent="0" algn="l" rtl="0">
              <a:lnSpc>
                <a:spcPct val="70000"/>
              </a:lnSpc>
              <a:spcBef>
                <a:spcPts val="1000"/>
              </a:spcBef>
              <a:spcAft>
                <a:spcPts val="0"/>
              </a:spcAft>
              <a:buSzPts val="1530"/>
              <a:buNone/>
            </a:pPr>
            <a:endParaRPr sz="153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37"/>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1"/>
              </a:buClr>
              <a:buSzPts val="3200"/>
              <a:buFont typeface="Cambria"/>
              <a:buNone/>
            </a:pPr>
            <a:r>
              <a:rPr lang="en-US" dirty="0"/>
              <a:t>ROH EXAM COMMITTEE REPORT	</a:t>
            </a:r>
            <a:endParaRPr dirty="0"/>
          </a:p>
        </p:txBody>
      </p:sp>
      <p:sp>
        <p:nvSpPr>
          <p:cNvPr id="411" name="Google Shape;411;p37"/>
          <p:cNvSpPr txBox="1">
            <a:spLocks noGrp="1"/>
          </p:cNvSpPr>
          <p:nvPr>
            <p:ph type="body" idx="1"/>
          </p:nvPr>
        </p:nvSpPr>
        <p:spPr>
          <a:xfrm>
            <a:off x="1295400" y="1989748"/>
            <a:ext cx="4727448" cy="6413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b="1" dirty="0">
                <a:solidFill>
                  <a:srgbClr val="C00000"/>
                </a:solidFill>
              </a:rPr>
              <a:t>Answer Key Project</a:t>
            </a:r>
            <a:r>
              <a:rPr lang="en-US" dirty="0"/>
              <a:t>	</a:t>
            </a:r>
            <a:endParaRPr dirty="0"/>
          </a:p>
          <a:p>
            <a:pPr marL="0" lvl="0" indent="0" algn="l" rtl="0">
              <a:lnSpc>
                <a:spcPct val="90000"/>
              </a:lnSpc>
              <a:spcBef>
                <a:spcPts val="0"/>
              </a:spcBef>
              <a:spcAft>
                <a:spcPts val="0"/>
              </a:spcAft>
              <a:buSzPts val="2000"/>
              <a:buNone/>
            </a:pPr>
            <a:endParaRPr dirty="0"/>
          </a:p>
        </p:txBody>
      </p:sp>
      <p:sp>
        <p:nvSpPr>
          <p:cNvPr id="412" name="Google Shape;412;p37"/>
          <p:cNvSpPr txBox="1">
            <a:spLocks noGrp="1"/>
          </p:cNvSpPr>
          <p:nvPr>
            <p:ph type="body" idx="2"/>
          </p:nvPr>
        </p:nvSpPr>
        <p:spPr>
          <a:xfrm>
            <a:off x="1295400" y="2631098"/>
            <a:ext cx="4727448" cy="347345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dirty="0"/>
              <a:t>July 2019</a:t>
            </a:r>
            <a:endParaRPr dirty="0"/>
          </a:p>
          <a:p>
            <a:pPr marL="274320" lvl="0" indent="-228600" algn="l" rtl="0">
              <a:lnSpc>
                <a:spcPct val="90000"/>
              </a:lnSpc>
              <a:spcBef>
                <a:spcPts val="1800"/>
              </a:spcBef>
              <a:spcAft>
                <a:spcPts val="0"/>
              </a:spcAft>
              <a:buSzPts val="2000"/>
              <a:buChar char="•"/>
            </a:pPr>
            <a:r>
              <a:rPr lang="en-US" dirty="0"/>
              <a:t>12 ROH Oral exam questions were reviewed </a:t>
            </a:r>
            <a:endParaRPr dirty="0"/>
          </a:p>
        </p:txBody>
      </p:sp>
      <p:sp>
        <p:nvSpPr>
          <p:cNvPr id="414" name="Google Shape;414;p37"/>
          <p:cNvSpPr txBox="1">
            <a:spLocks noGrp="1"/>
          </p:cNvSpPr>
          <p:nvPr>
            <p:ph type="body" idx="4"/>
          </p:nvPr>
        </p:nvSpPr>
        <p:spPr>
          <a:xfrm>
            <a:off x="6169152" y="2459037"/>
            <a:ext cx="4727448" cy="3473450"/>
          </a:xfrm>
          <a:prstGeom prst="rect">
            <a:avLst/>
          </a:prstGeom>
          <a:noFill/>
          <a:ln>
            <a:noFill/>
          </a:ln>
        </p:spPr>
        <p:txBody>
          <a:bodyPr spcFirstLastPara="1" wrap="square" lIns="91425" tIns="45700" rIns="91425" bIns="45700" anchor="t" anchorCtr="0">
            <a:noAutofit/>
          </a:bodyPr>
          <a:lstStyle/>
          <a:p>
            <a:pPr marL="274320" lvl="0" indent="-228600"/>
            <a:r>
              <a:rPr lang="en-US" dirty="0"/>
              <a:t>Andrea Sass-Kortsak</a:t>
            </a:r>
          </a:p>
          <a:p>
            <a:pPr marL="274320" lvl="0" indent="-228600"/>
            <a:r>
              <a:rPr lang="en-US" dirty="0"/>
              <a:t>Lydia Renton</a:t>
            </a:r>
          </a:p>
          <a:p>
            <a:pPr marL="274320" lvl="0" indent="-228600"/>
            <a:r>
              <a:rPr lang="en-US" dirty="0"/>
              <a:t>Guillaume </a:t>
            </a:r>
            <a:r>
              <a:rPr lang="en-US" dirty="0" err="1"/>
              <a:t>Lachapelle</a:t>
            </a:r>
            <a:endParaRPr lang="en-US" dirty="0"/>
          </a:p>
          <a:p>
            <a:pPr marL="274320" lvl="0" indent="-228600"/>
            <a:r>
              <a:rPr lang="en-US" dirty="0"/>
              <a:t>Tiffany Clayton</a:t>
            </a:r>
          </a:p>
          <a:p>
            <a:pPr marL="274320" lvl="0" indent="-228600"/>
            <a:r>
              <a:rPr lang="en-US" dirty="0"/>
              <a:t>Michel </a:t>
            </a:r>
            <a:r>
              <a:rPr lang="en-US" dirty="0" err="1"/>
              <a:t>Crepeau</a:t>
            </a:r>
            <a:endParaRPr lang="en-US" dirty="0"/>
          </a:p>
          <a:p>
            <a:pPr marL="274320" lvl="0" indent="-228600"/>
            <a:r>
              <a:rPr lang="en-US" dirty="0"/>
              <a:t>Darren McPherson</a:t>
            </a:r>
          </a:p>
          <a:p>
            <a:pPr marL="274320" lvl="0" indent="-228600"/>
            <a:r>
              <a:rPr lang="en-US" dirty="0"/>
              <a:t>Shamini Samuel</a:t>
            </a:r>
          </a:p>
        </p:txBody>
      </p:sp>
      <p:sp>
        <p:nvSpPr>
          <p:cNvPr id="3" name="Text Placeholder 2">
            <a:extLst>
              <a:ext uri="{FF2B5EF4-FFF2-40B4-BE49-F238E27FC236}">
                <a16:creationId xmlns:a16="http://schemas.microsoft.com/office/drawing/2014/main" id="{2198C9F7-4B00-4F6A-8CD7-EF83D98DCFF8}"/>
              </a:ext>
            </a:extLst>
          </p:cNvPr>
          <p:cNvSpPr>
            <a:spLocks noGrp="1"/>
          </p:cNvSpPr>
          <p:nvPr>
            <p:ph type="body" idx="3"/>
          </p:nvPr>
        </p:nvSpPr>
        <p:spPr>
          <a:xfrm>
            <a:off x="6169152" y="1676400"/>
            <a:ext cx="4727448" cy="641350"/>
          </a:xfrm>
        </p:spPr>
        <p:txBody>
          <a:bodyPr/>
          <a:lstStyle/>
          <a:p>
            <a:r>
              <a:rPr lang="en-US" b="1" dirty="0">
                <a:solidFill>
                  <a:srgbClr val="C00000"/>
                </a:solidFill>
              </a:rPr>
              <a:t>Project Participants</a:t>
            </a:r>
          </a:p>
        </p:txBody>
      </p:sp>
    </p:spTree>
    <p:extLst>
      <p:ext uri="{BB962C8B-B14F-4D97-AF65-F5344CB8AC3E}">
        <p14:creationId xmlns:p14="http://schemas.microsoft.com/office/powerpoint/2010/main" val="3126575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39"/>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1"/>
              </a:buClr>
              <a:buSzPts val="3200"/>
              <a:buFont typeface="Cambria"/>
              <a:buNone/>
            </a:pPr>
            <a:r>
              <a:rPr lang="en-US"/>
              <a:t>ROHT EXAM COMMITTEE REPORT	</a:t>
            </a:r>
            <a:endParaRPr/>
          </a:p>
        </p:txBody>
      </p:sp>
      <p:sp>
        <p:nvSpPr>
          <p:cNvPr id="429" name="Google Shape;429;p39"/>
          <p:cNvSpPr txBox="1">
            <a:spLocks noGrp="1"/>
          </p:cNvSpPr>
          <p:nvPr>
            <p:ph type="body" idx="1"/>
          </p:nvPr>
        </p:nvSpPr>
        <p:spPr>
          <a:xfrm>
            <a:off x="1295400" y="1838581"/>
            <a:ext cx="4800600" cy="895052"/>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SzPts val="2000"/>
              <a:buNone/>
            </a:pPr>
            <a:r>
              <a:rPr lang="en-US" b="1" dirty="0">
                <a:solidFill>
                  <a:srgbClr val="C00000"/>
                </a:solidFill>
              </a:rPr>
              <a:t>2019 -2020 COMMITTEE MEMBERS	</a:t>
            </a:r>
            <a:endParaRPr b="1" dirty="0">
              <a:solidFill>
                <a:srgbClr val="C00000"/>
              </a:solidFill>
            </a:endParaRPr>
          </a:p>
          <a:p>
            <a:pPr marL="0" lvl="0" indent="0" algn="l" rtl="0">
              <a:lnSpc>
                <a:spcPct val="90000"/>
              </a:lnSpc>
              <a:spcBef>
                <a:spcPts val="0"/>
              </a:spcBef>
              <a:spcAft>
                <a:spcPts val="0"/>
              </a:spcAft>
              <a:buSzPts val="2000"/>
              <a:buNone/>
            </a:pPr>
            <a:r>
              <a:rPr lang="en-US" b="1" dirty="0">
                <a:solidFill>
                  <a:srgbClr val="C00000"/>
                </a:solidFill>
              </a:rPr>
              <a:t>Chair: Dave Jarrell</a:t>
            </a:r>
            <a:endParaRPr b="1" dirty="0">
              <a:solidFill>
                <a:srgbClr val="C00000"/>
              </a:solidFill>
            </a:endParaRPr>
          </a:p>
          <a:p>
            <a:pPr marL="0" lvl="0" indent="0" algn="l" rtl="0">
              <a:lnSpc>
                <a:spcPct val="90000"/>
              </a:lnSpc>
              <a:spcBef>
                <a:spcPts val="0"/>
              </a:spcBef>
              <a:spcAft>
                <a:spcPts val="0"/>
              </a:spcAft>
              <a:buSzPts val="2000"/>
              <a:buNone/>
            </a:pPr>
            <a:r>
              <a:rPr lang="en-US" b="1" dirty="0">
                <a:solidFill>
                  <a:srgbClr val="C00000"/>
                </a:solidFill>
              </a:rPr>
              <a:t>BOD Liaison: Sarah McCurdy</a:t>
            </a:r>
            <a:endParaRPr b="1" dirty="0">
              <a:solidFill>
                <a:srgbClr val="C00000"/>
              </a:solidFill>
            </a:endParaRPr>
          </a:p>
        </p:txBody>
      </p:sp>
      <p:sp>
        <p:nvSpPr>
          <p:cNvPr id="430" name="Google Shape;430;p39"/>
          <p:cNvSpPr txBox="1">
            <a:spLocks noGrp="1"/>
          </p:cNvSpPr>
          <p:nvPr>
            <p:ph type="body" idx="2"/>
          </p:nvPr>
        </p:nvSpPr>
        <p:spPr>
          <a:xfrm>
            <a:off x="1295400" y="2889032"/>
            <a:ext cx="4727400" cy="1087696"/>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dirty="0"/>
              <a:t>Corry Devos</a:t>
            </a:r>
            <a:endParaRPr dirty="0"/>
          </a:p>
          <a:p>
            <a:pPr marL="274320" lvl="0" indent="-228600" algn="l" rtl="0">
              <a:lnSpc>
                <a:spcPct val="90000"/>
              </a:lnSpc>
              <a:spcBef>
                <a:spcPts val="1800"/>
              </a:spcBef>
              <a:spcAft>
                <a:spcPts val="0"/>
              </a:spcAft>
              <a:buSzPts val="2000"/>
              <a:buChar char="•"/>
            </a:pPr>
            <a:r>
              <a:rPr lang="en-US" dirty="0"/>
              <a:t>Pierre </a:t>
            </a:r>
            <a:r>
              <a:rPr lang="en-US" dirty="0" err="1"/>
              <a:t>Frenette</a:t>
            </a:r>
            <a:endParaRPr lang="en-US" dirty="0"/>
          </a:p>
        </p:txBody>
      </p:sp>
      <p:sp>
        <p:nvSpPr>
          <p:cNvPr id="431" name="Google Shape;431;p39"/>
          <p:cNvSpPr txBox="1">
            <a:spLocks noGrp="1"/>
          </p:cNvSpPr>
          <p:nvPr>
            <p:ph type="body" idx="3"/>
          </p:nvPr>
        </p:nvSpPr>
        <p:spPr>
          <a:xfrm>
            <a:off x="1295400" y="4281055"/>
            <a:ext cx="4727400" cy="641400"/>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SzPts val="2000"/>
              <a:buNone/>
            </a:pPr>
            <a:r>
              <a:rPr lang="en-US" b="1" dirty="0">
                <a:solidFill>
                  <a:srgbClr val="C00000"/>
                </a:solidFill>
              </a:rPr>
              <a:t>WRITTEN EXAM LOCATIONS (MARCH 2019; 2020 Exam Deferred)</a:t>
            </a:r>
            <a:endParaRPr b="1" dirty="0">
              <a:solidFill>
                <a:srgbClr val="C00000"/>
              </a:solidFill>
            </a:endParaRPr>
          </a:p>
        </p:txBody>
      </p:sp>
      <p:sp>
        <p:nvSpPr>
          <p:cNvPr id="432" name="Google Shape;432;p39"/>
          <p:cNvSpPr txBox="1">
            <a:spLocks noGrp="1"/>
          </p:cNvSpPr>
          <p:nvPr>
            <p:ph type="body" idx="4"/>
          </p:nvPr>
        </p:nvSpPr>
        <p:spPr>
          <a:xfrm>
            <a:off x="1295400" y="5080347"/>
            <a:ext cx="4727448" cy="1087696"/>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dirty="0"/>
              <a:t>Calgary</a:t>
            </a:r>
            <a:endParaRPr dirty="0"/>
          </a:p>
          <a:p>
            <a:pPr marL="274320" lvl="0" indent="-228600" algn="l" rtl="0">
              <a:lnSpc>
                <a:spcPct val="90000"/>
              </a:lnSpc>
              <a:spcBef>
                <a:spcPts val="1800"/>
              </a:spcBef>
              <a:spcAft>
                <a:spcPts val="0"/>
              </a:spcAft>
              <a:buSzPts val="2000"/>
              <a:buChar char="•"/>
            </a:pPr>
            <a:r>
              <a:rPr lang="en-US" dirty="0"/>
              <a:t>Newfoundland</a:t>
            </a:r>
            <a:endParaRPr dirty="0"/>
          </a:p>
          <a:p>
            <a:pPr marL="45720" lvl="0" indent="0" algn="l" rtl="0">
              <a:lnSpc>
                <a:spcPct val="90000"/>
              </a:lnSpc>
              <a:spcBef>
                <a:spcPts val="1800"/>
              </a:spcBef>
              <a:spcAft>
                <a:spcPts val="0"/>
              </a:spcAft>
              <a:buSzPts val="2000"/>
              <a:buNone/>
            </a:pPr>
            <a:endParaRPr dirty="0"/>
          </a:p>
        </p:txBody>
      </p:sp>
      <p:sp>
        <p:nvSpPr>
          <p:cNvPr id="433" name="Google Shape;433;p39"/>
          <p:cNvSpPr txBox="1"/>
          <p:nvPr/>
        </p:nvSpPr>
        <p:spPr>
          <a:xfrm>
            <a:off x="6494834" y="2060839"/>
            <a:ext cx="4513811" cy="383177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ea typeface="Cambria"/>
                <a:cs typeface="Cambria"/>
                <a:sym typeface="Cambria"/>
              </a:rPr>
              <a:t>ROHT Exam Process</a:t>
            </a:r>
            <a:endParaRPr dirty="0"/>
          </a:p>
          <a:p>
            <a:pPr marL="742950" marR="0" lvl="1" indent="-285750" algn="l" rtl="0">
              <a:spcBef>
                <a:spcPts val="0"/>
              </a:spcBef>
              <a:spcAft>
                <a:spcPts val="0"/>
              </a:spcAft>
              <a:buClr>
                <a:schemeClr val="dk1"/>
              </a:buClr>
              <a:buSzPts val="1800"/>
              <a:buFont typeface="Arial"/>
              <a:buChar char="•"/>
            </a:pPr>
            <a:r>
              <a:rPr lang="en-US" sz="1800" b="0" i="0" u="none" strike="noStrike" cap="none" dirty="0">
                <a:solidFill>
                  <a:schemeClr val="dk1"/>
                </a:solidFill>
                <a:ea typeface="Cambria"/>
                <a:cs typeface="Cambria"/>
                <a:sym typeface="Cambria"/>
              </a:rPr>
              <a:t>Independent and separate from the ROH Exam</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ea typeface="Cambria"/>
                <a:cs typeface="Cambria"/>
                <a:sym typeface="Cambria"/>
              </a:rPr>
              <a:t>David Jarrell and the Registrar have copies of the exam questions</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ea typeface="Cambria"/>
                <a:cs typeface="Cambria"/>
                <a:sym typeface="Cambria"/>
              </a:rPr>
              <a:t>David makes the exam and sends to the proctors</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ea typeface="Cambria"/>
                <a:cs typeface="Cambria"/>
                <a:sym typeface="Cambria"/>
              </a:rPr>
              <a:t>ROHT is kept separate from the ROH influence</a:t>
            </a:r>
          </a:p>
          <a:p>
            <a:pPr marL="285750" marR="0" lvl="0" indent="-285750" algn="l" rtl="0">
              <a:spcBef>
                <a:spcPts val="0"/>
              </a:spcBef>
              <a:spcAft>
                <a:spcPts val="0"/>
              </a:spcAft>
              <a:buClr>
                <a:schemeClr val="dk1"/>
              </a:buClr>
              <a:buSzPts val="1800"/>
              <a:buFont typeface="Arial"/>
              <a:buChar char="•"/>
            </a:pPr>
            <a:r>
              <a:rPr lang="en-US" sz="1800" dirty="0">
                <a:solidFill>
                  <a:schemeClr val="tx1"/>
                </a:solidFill>
                <a:ea typeface="Cambria"/>
                <a:sym typeface="Cambria"/>
              </a:rPr>
              <a:t>Call out for new committee </a:t>
            </a:r>
            <a:r>
              <a:rPr lang="en-US" sz="1800" dirty="0">
                <a:solidFill>
                  <a:schemeClr val="dk1"/>
                </a:solidFill>
                <a:ea typeface="Cambria"/>
                <a:sym typeface="Cambria"/>
              </a:rPr>
              <a:t>members and new question submissions (eligible for CM points)</a:t>
            </a:r>
            <a:endParaRPr sz="1800" dirty="0">
              <a:ea typeface="Cambria" panose="02040503050406030204" pitchFamily="18" charset="0"/>
            </a:endParaRPr>
          </a:p>
          <a:p>
            <a:pPr marL="285750" marR="0" lvl="0" indent="-171450" algn="l" rtl="0">
              <a:spcBef>
                <a:spcPts val="0"/>
              </a:spcBef>
              <a:spcAft>
                <a:spcPts val="0"/>
              </a:spcAft>
              <a:buClr>
                <a:schemeClr val="dk1"/>
              </a:buClr>
              <a:buSzPts val="1800"/>
              <a:buFont typeface="Cambria"/>
              <a:buNone/>
            </a:pPr>
            <a:endParaRPr sz="1800" dirty="0">
              <a:solidFill>
                <a:schemeClr val="dk1"/>
              </a:solidFill>
              <a:latin typeface="Cambria"/>
              <a:ea typeface="Cambria"/>
              <a:cs typeface="Cambria"/>
              <a:sym typeface="Cambri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40"/>
          <p:cNvSpPr txBox="1">
            <a:spLocks noGrp="1"/>
          </p:cNvSpPr>
          <p:nvPr>
            <p:ph type="ctrTitle"/>
          </p:nvPr>
        </p:nvSpPr>
        <p:spPr>
          <a:xfrm>
            <a:off x="1261872" y="1633728"/>
            <a:ext cx="9906000" cy="3584448"/>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0000"/>
              </a:lnSpc>
              <a:spcBef>
                <a:spcPts val="0"/>
              </a:spcBef>
              <a:spcAft>
                <a:spcPts val="0"/>
              </a:spcAft>
              <a:buClr>
                <a:schemeClr val="dk1"/>
              </a:buClr>
              <a:buSzPts val="6800"/>
              <a:buFont typeface="Cambria"/>
              <a:buNone/>
            </a:pPr>
            <a:r>
              <a:rPr lang="en-US" dirty="0"/>
              <a:t>REGISTRATION MAINTENANCE</a:t>
            </a:r>
            <a:br>
              <a:rPr lang="en-US" dirty="0"/>
            </a:br>
            <a:r>
              <a:rPr lang="en-US" dirty="0"/>
              <a:t>POINTS COMMITTEE REPORT</a:t>
            </a:r>
            <a:endParaRPr dirty="0"/>
          </a:p>
        </p:txBody>
      </p:sp>
      <p:sp>
        <p:nvSpPr>
          <p:cNvPr id="439" name="Google Shape;439;p40"/>
          <p:cNvSpPr txBox="1">
            <a:spLocks noGrp="1"/>
          </p:cNvSpPr>
          <p:nvPr>
            <p:ph type="subTitle" idx="1"/>
          </p:nvPr>
        </p:nvSpPr>
        <p:spPr>
          <a:xfrm>
            <a:off x="1261872" y="5251704"/>
            <a:ext cx="9418320" cy="429768"/>
          </a:xfrm>
          <a:prstGeom prst="rect">
            <a:avLst/>
          </a:prstGeom>
          <a:noFill/>
          <a:ln>
            <a:noFill/>
          </a:ln>
        </p:spPr>
        <p:txBody>
          <a:bodyPr spcFirstLastPara="1" wrap="square" lIns="91425" tIns="45700" rIns="91425" bIns="45700" anchor="t" anchorCtr="0">
            <a:normAutofit fontScale="77500" lnSpcReduction="20000"/>
          </a:bodyPr>
          <a:lstStyle/>
          <a:p>
            <a:pPr lvl="0">
              <a:lnSpc>
                <a:spcPct val="90000"/>
              </a:lnSpc>
              <a:spcBef>
                <a:spcPts val="0"/>
              </a:spcBef>
              <a:spcAft>
                <a:spcPts val="0"/>
              </a:spcAft>
              <a:buSzPts val="2000"/>
            </a:pPr>
            <a:r>
              <a:rPr lang="en-US" dirty="0"/>
              <a:t>CHAIR: JODI JOHNSON	BOD LIAISON: MATTHEW BREWER &amp; ROBERTO SGROSSO</a:t>
            </a:r>
            <a:endParaRPr dirty="0"/>
          </a:p>
        </p:txBody>
      </p:sp>
      <p:pic>
        <p:nvPicPr>
          <p:cNvPr id="440" name="Google Shape;440;p40"/>
          <p:cNvPicPr preferRelativeResize="0"/>
          <p:nvPr/>
        </p:nvPicPr>
        <p:blipFill rotWithShape="1">
          <a:blip r:embed="rId3">
            <a:alphaModFix/>
          </a:blip>
          <a:srcRect/>
          <a:stretch/>
        </p:blipFill>
        <p:spPr>
          <a:xfrm>
            <a:off x="9667473" y="548640"/>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41"/>
          <p:cNvSpPr txBox="1">
            <a:spLocks noGrp="1"/>
          </p:cNvSpPr>
          <p:nvPr>
            <p:ph type="title"/>
          </p:nvPr>
        </p:nvSpPr>
        <p:spPr>
          <a:xfrm>
            <a:off x="708212" y="377265"/>
            <a:ext cx="9913506" cy="1308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1"/>
              </a:buClr>
              <a:buSzPts val="3200"/>
              <a:buFont typeface="Cambria"/>
              <a:buNone/>
            </a:pPr>
            <a:r>
              <a:rPr lang="en-US" dirty="0"/>
              <a:t>ROH REGISTRATION MAINTENANCE </a:t>
            </a:r>
            <a:br>
              <a:rPr lang="en-US" dirty="0"/>
            </a:br>
            <a:endParaRPr dirty="0"/>
          </a:p>
        </p:txBody>
      </p:sp>
      <p:sp>
        <p:nvSpPr>
          <p:cNvPr id="446" name="Google Shape;446;p41"/>
          <p:cNvSpPr txBox="1">
            <a:spLocks noGrp="1"/>
          </p:cNvSpPr>
          <p:nvPr>
            <p:ph type="body" idx="1"/>
          </p:nvPr>
        </p:nvSpPr>
        <p:spPr>
          <a:xfrm>
            <a:off x="836048" y="2011996"/>
            <a:ext cx="3370731" cy="141700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2000"/>
              <a:buNone/>
            </a:pPr>
            <a:r>
              <a:rPr lang="en-US" sz="3200" b="1" dirty="0">
                <a:solidFill>
                  <a:srgbClr val="C00000"/>
                </a:solidFill>
              </a:rPr>
              <a:t>2020 CRBOH Member</a:t>
            </a:r>
            <a:endParaRPr sz="3200" b="1" dirty="0">
              <a:solidFill>
                <a:srgbClr val="C00000"/>
              </a:solidFill>
            </a:endParaRPr>
          </a:p>
          <a:p>
            <a:pPr marL="0" lvl="0" indent="0" algn="l" rtl="0">
              <a:lnSpc>
                <a:spcPct val="90000"/>
              </a:lnSpc>
              <a:spcBef>
                <a:spcPts val="0"/>
              </a:spcBef>
              <a:spcAft>
                <a:spcPts val="0"/>
              </a:spcAft>
              <a:buSzPts val="2000"/>
              <a:buNone/>
            </a:pPr>
            <a:r>
              <a:rPr lang="en-US" sz="3200" b="1" dirty="0">
                <a:solidFill>
                  <a:srgbClr val="C00000"/>
                </a:solidFill>
              </a:rPr>
              <a:t>Volunteers</a:t>
            </a:r>
            <a:endParaRPr sz="3200" b="1" dirty="0">
              <a:solidFill>
                <a:srgbClr val="C00000"/>
              </a:solidFill>
            </a:endParaRPr>
          </a:p>
        </p:txBody>
      </p:sp>
      <p:graphicFrame>
        <p:nvGraphicFramePr>
          <p:cNvPr id="2" name="Table 1">
            <a:extLst>
              <a:ext uri="{FF2B5EF4-FFF2-40B4-BE49-F238E27FC236}">
                <a16:creationId xmlns:a16="http://schemas.microsoft.com/office/drawing/2014/main" id="{463740D4-87FA-43C9-8B88-DF72BF306DBE}"/>
              </a:ext>
            </a:extLst>
          </p:cNvPr>
          <p:cNvGraphicFramePr>
            <a:graphicFrameLocks noGrp="1"/>
          </p:cNvGraphicFramePr>
          <p:nvPr>
            <p:extLst>
              <p:ext uri="{D42A27DB-BD31-4B8C-83A1-F6EECF244321}">
                <p14:modId xmlns:p14="http://schemas.microsoft.com/office/powerpoint/2010/main" val="2533362927"/>
              </p:ext>
            </p:extLst>
          </p:nvPr>
        </p:nvGraphicFramePr>
        <p:xfrm>
          <a:off x="4268366" y="1722277"/>
          <a:ext cx="6599123" cy="4066705"/>
        </p:xfrm>
        <a:graphic>
          <a:graphicData uri="http://schemas.openxmlformats.org/drawingml/2006/table">
            <a:tbl>
              <a:tblPr firstRow="1" firstCol="1" bandRow="1">
                <a:tableStyleId>{30635A8E-3588-4ED5-B7D1-A5EF646CA4CE}</a:tableStyleId>
              </a:tblPr>
              <a:tblGrid>
                <a:gridCol w="4119685">
                  <a:extLst>
                    <a:ext uri="{9D8B030D-6E8A-4147-A177-3AD203B41FA5}">
                      <a16:colId xmlns:a16="http://schemas.microsoft.com/office/drawing/2014/main" val="209622664"/>
                    </a:ext>
                  </a:extLst>
                </a:gridCol>
                <a:gridCol w="2479438">
                  <a:extLst>
                    <a:ext uri="{9D8B030D-6E8A-4147-A177-3AD203B41FA5}">
                      <a16:colId xmlns:a16="http://schemas.microsoft.com/office/drawing/2014/main" val="1766006006"/>
                    </a:ext>
                  </a:extLst>
                </a:gridCol>
              </a:tblGrid>
              <a:tr h="434252">
                <a:tc>
                  <a:txBody>
                    <a:bodyPr/>
                    <a:lstStyle/>
                    <a:p>
                      <a:pPr>
                        <a:lnSpc>
                          <a:spcPct val="115000"/>
                        </a:lnSpc>
                        <a:spcAft>
                          <a:spcPts val="0"/>
                        </a:spcAft>
                      </a:pPr>
                      <a:r>
                        <a:rPr lang="en-US" sz="1800" dirty="0">
                          <a:effectLst/>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46" marR="68346" marT="0" marB="0">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800" dirty="0">
                          <a:effectLst/>
                        </a:rPr>
                        <a:t> ROHs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46" marR="68346"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5194951"/>
                  </a:ext>
                </a:extLst>
              </a:tr>
              <a:tr h="424080">
                <a:tc>
                  <a:txBody>
                    <a:bodyPr/>
                    <a:lstStyle/>
                    <a:p>
                      <a:pPr>
                        <a:lnSpc>
                          <a:spcPct val="115000"/>
                        </a:lnSpc>
                        <a:spcAft>
                          <a:spcPts val="0"/>
                        </a:spcAft>
                      </a:pPr>
                      <a:r>
                        <a:rPr lang="en-US" sz="1400" dirty="0">
                          <a:effectLst/>
                        </a:rPr>
                        <a:t> # Due for RM in 2019:</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46" marR="6834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 41</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346" marR="6834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4876534"/>
                  </a:ext>
                </a:extLst>
              </a:tr>
              <a:tr h="1300476">
                <a:tc>
                  <a:txBody>
                    <a:bodyPr/>
                    <a:lstStyle/>
                    <a:p>
                      <a:pPr>
                        <a:lnSpc>
                          <a:spcPct val="115000"/>
                        </a:lnSpc>
                        <a:spcAft>
                          <a:spcPts val="0"/>
                        </a:spcAft>
                      </a:pPr>
                      <a:r>
                        <a:rPr lang="en-US" sz="1400" dirty="0">
                          <a:effectLst/>
                        </a:rPr>
                        <a:t># Worksheets submitted: </a:t>
                      </a:r>
                      <a:endParaRPr lang="en-CA" sz="1800" dirty="0">
                        <a:effectLst/>
                      </a:endParaRPr>
                    </a:p>
                    <a:p>
                      <a:pPr>
                        <a:lnSpc>
                          <a:spcPct val="115000"/>
                        </a:lnSpc>
                        <a:spcAft>
                          <a:spcPts val="0"/>
                        </a:spcAft>
                      </a:pPr>
                      <a:r>
                        <a:rPr lang="en-US" sz="1400" dirty="0">
                          <a:effectLst/>
                        </a:rPr>
                        <a:t>	# Successful</a:t>
                      </a:r>
                      <a:endParaRPr lang="en-CA" sz="1800" dirty="0">
                        <a:effectLst/>
                      </a:endParaRPr>
                    </a:p>
                    <a:p>
                      <a:pPr>
                        <a:lnSpc>
                          <a:spcPct val="115000"/>
                        </a:lnSpc>
                        <a:spcAft>
                          <a:spcPts val="0"/>
                        </a:spcAft>
                      </a:pPr>
                      <a:r>
                        <a:rPr lang="en-US" sz="1400" dirty="0">
                          <a:effectLst/>
                        </a:rPr>
                        <a:t>	# Under review audit</a:t>
                      </a:r>
                      <a:endParaRPr lang="en-CA" sz="1800" dirty="0">
                        <a:effectLst/>
                      </a:endParaRPr>
                    </a:p>
                    <a:p>
                      <a:pPr>
                        <a:lnSpc>
                          <a:spcPct val="115000"/>
                        </a:lnSpc>
                        <a:spcAft>
                          <a:spcPts val="0"/>
                        </a:spcAft>
                      </a:pPr>
                      <a:r>
                        <a:rPr lang="en-US" sz="1400" dirty="0">
                          <a:effectLst/>
                        </a:rPr>
                        <a:t>	# Reviews pending (pass/fail)</a:t>
                      </a:r>
                      <a:endParaRPr lang="en-CA" sz="1800" dirty="0">
                        <a:effectLst/>
                      </a:endParaRPr>
                    </a:p>
                  </a:txBody>
                  <a:tcPr marL="68346" marR="6834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 29 (71%)</a:t>
                      </a:r>
                      <a:endParaRPr lang="en-CA" sz="1800" b="1" dirty="0">
                        <a:effectLst/>
                      </a:endParaRPr>
                    </a:p>
                    <a:p>
                      <a:pPr algn="ctr">
                        <a:lnSpc>
                          <a:spcPct val="115000"/>
                        </a:lnSpc>
                        <a:spcAft>
                          <a:spcPts val="0"/>
                        </a:spcAft>
                      </a:pPr>
                      <a:r>
                        <a:rPr lang="en-US" sz="1400" dirty="0">
                          <a:effectLst/>
                        </a:rPr>
                        <a:t>24</a:t>
                      </a:r>
                      <a:endParaRPr lang="en-CA" sz="1800" dirty="0">
                        <a:effectLst/>
                      </a:endParaRPr>
                    </a:p>
                    <a:p>
                      <a:pPr algn="ctr">
                        <a:lnSpc>
                          <a:spcPct val="115000"/>
                        </a:lnSpc>
                        <a:spcAft>
                          <a:spcPts val="0"/>
                        </a:spcAft>
                      </a:pPr>
                      <a:r>
                        <a:rPr lang="en-US" sz="1400" dirty="0">
                          <a:effectLst/>
                        </a:rPr>
                        <a:t>2</a:t>
                      </a:r>
                      <a:endParaRPr lang="en-CA" sz="1800" dirty="0">
                        <a:effectLst/>
                      </a:endParaRPr>
                    </a:p>
                    <a:p>
                      <a:pPr algn="ctr">
                        <a:lnSpc>
                          <a:spcPct val="115000"/>
                        </a:lnSpc>
                        <a:spcAft>
                          <a:spcPts val="0"/>
                        </a:spcAft>
                      </a:pPr>
                      <a:r>
                        <a:rPr lang="en-US" sz="1400" dirty="0">
                          <a:effectLst/>
                        </a:rPr>
                        <a:t>2</a:t>
                      </a:r>
                      <a:endParaRPr lang="en-CA" sz="1800" dirty="0">
                        <a:effectLst/>
                      </a:endParaRPr>
                    </a:p>
                  </a:txBody>
                  <a:tcPr marL="68346" marR="6834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232178"/>
                  </a:ext>
                </a:extLst>
              </a:tr>
              <a:tr h="643179">
                <a:tc>
                  <a:txBody>
                    <a:bodyPr/>
                    <a:lstStyle/>
                    <a:p>
                      <a:pPr>
                        <a:lnSpc>
                          <a:spcPct val="115000"/>
                        </a:lnSpc>
                        <a:spcAft>
                          <a:spcPts val="0"/>
                        </a:spcAft>
                      </a:pPr>
                      <a:r>
                        <a:rPr lang="en-US" sz="1400" dirty="0">
                          <a:effectLst/>
                        </a:rPr>
                        <a:t># Worksheets NOT submitted:  </a:t>
                      </a:r>
                      <a:endParaRPr lang="en-CA" sz="1800" dirty="0">
                        <a:effectLst/>
                      </a:endParaRPr>
                    </a:p>
                  </a:txBody>
                  <a:tcPr marL="68346" marR="6834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rPr>
                        <a:t> 12 (29%)</a:t>
                      </a:r>
                      <a:endParaRPr lang="en-CA" sz="1800" b="1" dirty="0">
                        <a:effectLst/>
                      </a:endParaRPr>
                    </a:p>
                  </a:txBody>
                  <a:tcPr marL="68346" marR="6834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2945955"/>
                  </a:ext>
                </a:extLst>
              </a:tr>
              <a:tr h="402440">
                <a:tc>
                  <a:txBody>
                    <a:bodyPr/>
                    <a:lstStyle/>
                    <a:p>
                      <a:pPr>
                        <a:lnSpc>
                          <a:spcPct val="115000"/>
                        </a:lnSpc>
                        <a:spcAft>
                          <a:spcPts val="0"/>
                        </a:spcAft>
                      </a:pPr>
                      <a:r>
                        <a:rPr lang="en-US" sz="1400" dirty="0">
                          <a:effectLst/>
                        </a:rPr>
                        <a:t># Worksheet submitted NOT due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46" marR="6834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dirty="0">
                          <a:effectLst/>
                        </a:rPr>
                        <a:t>1</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46" marR="6834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1927799"/>
                  </a:ext>
                </a:extLst>
              </a:tr>
              <a:tr h="862278">
                <a:tc gridSpan="2">
                  <a:txBody>
                    <a:bodyPr/>
                    <a:lstStyle/>
                    <a:p>
                      <a:pPr>
                        <a:lnSpc>
                          <a:spcPct val="115000"/>
                        </a:lnSpc>
                        <a:spcAft>
                          <a:spcPts val="0"/>
                        </a:spcAft>
                      </a:pPr>
                      <a:r>
                        <a:rPr lang="en-US" sz="1400" dirty="0">
                          <a:effectLst/>
                        </a:rPr>
                        <a:t>Note:</a:t>
                      </a:r>
                      <a:endParaRPr lang="en-CA" sz="1800" dirty="0">
                        <a:effectLst/>
                      </a:endParaRPr>
                    </a:p>
                    <a:p>
                      <a:pPr marL="342900" lvl="0" indent="-342900">
                        <a:lnSpc>
                          <a:spcPct val="115000"/>
                        </a:lnSpc>
                        <a:spcAft>
                          <a:spcPts val="0"/>
                        </a:spcAft>
                        <a:buFont typeface="Calibri" panose="020F0502020204030204" pitchFamily="34" charset="0"/>
                        <a:buChar char="-"/>
                      </a:pPr>
                      <a:r>
                        <a:rPr lang="en-US" sz="1400" dirty="0">
                          <a:effectLst/>
                        </a:rPr>
                        <a:t>June 30</a:t>
                      </a:r>
                      <a:r>
                        <a:rPr lang="en-US" sz="1400" baseline="30000" dirty="0">
                          <a:effectLst/>
                        </a:rPr>
                        <a:t>th</a:t>
                      </a:r>
                      <a:r>
                        <a:rPr lang="en-US" sz="1400" dirty="0">
                          <a:effectLst/>
                        </a:rPr>
                        <a:t> 2020 extension for submission of RM Worksheets</a:t>
                      </a:r>
                      <a:endParaRPr lang="en-CA" sz="1800" dirty="0">
                        <a:effectLst/>
                      </a:endParaRPr>
                    </a:p>
                  </a:txBody>
                  <a:tcPr marL="68346" marR="68346" marT="0" marB="0" anchor="ctr">
                    <a:lnT w="12700" cap="flat" cmpd="sng" algn="ctr">
                      <a:solidFill>
                        <a:schemeClr val="tx1"/>
                      </a:solidFill>
                      <a:prstDash val="solid"/>
                      <a:round/>
                      <a:headEnd type="none" w="med" len="med"/>
                      <a:tailEnd type="none" w="med" len="med"/>
                    </a:lnT>
                  </a:tcPr>
                </a:tc>
                <a:tc hMerge="1">
                  <a:txBody>
                    <a:bodyPr/>
                    <a:lstStyle/>
                    <a:p>
                      <a:endParaRPr lang="en-CA"/>
                    </a:p>
                  </a:txBody>
                  <a:tcPr/>
                </a:tc>
                <a:extLst>
                  <a:ext uri="{0D108BD9-81ED-4DB2-BD59-A6C34878D82A}">
                    <a16:rowId xmlns:a16="http://schemas.microsoft.com/office/drawing/2014/main" val="2737731962"/>
                  </a:ext>
                </a:extLst>
              </a:tr>
            </a:tbl>
          </a:graphicData>
        </a:graphic>
      </p:graphicFrame>
      <p:sp>
        <p:nvSpPr>
          <p:cNvPr id="3" name="TextBox 2">
            <a:extLst>
              <a:ext uri="{FF2B5EF4-FFF2-40B4-BE49-F238E27FC236}">
                <a16:creationId xmlns:a16="http://schemas.microsoft.com/office/drawing/2014/main" id="{248901C0-12FE-4606-9B73-E51CB0EBD3E1}"/>
              </a:ext>
            </a:extLst>
          </p:cNvPr>
          <p:cNvSpPr txBox="1"/>
          <p:nvPr/>
        </p:nvSpPr>
        <p:spPr>
          <a:xfrm>
            <a:off x="897635" y="3755630"/>
            <a:ext cx="3370731" cy="1326710"/>
          </a:xfrm>
          <a:prstGeom prst="rect">
            <a:avLst/>
          </a:prstGeom>
          <a:noFill/>
        </p:spPr>
        <p:txBody>
          <a:bodyPr wrap="square" rtlCol="0">
            <a:spAutoFit/>
          </a:bodyPr>
          <a:lstStyle/>
          <a:p>
            <a:pPr marL="342900" indent="-342900">
              <a:lnSpc>
                <a:spcPct val="115000"/>
              </a:lnSpc>
              <a:buFont typeface="Calibri" panose="020F0502020204030204" pitchFamily="34" charset="0"/>
              <a:buChar char="-"/>
            </a:pPr>
            <a:r>
              <a:rPr lang="en-US" sz="2400" dirty="0"/>
              <a:t>Mike Grey</a:t>
            </a:r>
          </a:p>
          <a:p>
            <a:pPr marL="342900" lvl="0" indent="-342900">
              <a:lnSpc>
                <a:spcPct val="115000"/>
              </a:lnSpc>
              <a:spcAft>
                <a:spcPts val="0"/>
              </a:spcAft>
              <a:buFont typeface="Calibri" panose="020F0502020204030204" pitchFamily="34" charset="0"/>
              <a:buChar char="-"/>
            </a:pPr>
            <a:r>
              <a:rPr lang="en-US" sz="2400" dirty="0" err="1"/>
              <a:t>Anjie</a:t>
            </a:r>
            <a:r>
              <a:rPr lang="en-US" sz="2400" dirty="0"/>
              <a:t> Davis</a:t>
            </a:r>
          </a:p>
          <a:p>
            <a:pPr marL="342900" lvl="0" indent="-342900">
              <a:lnSpc>
                <a:spcPct val="115000"/>
              </a:lnSpc>
              <a:spcAft>
                <a:spcPts val="0"/>
              </a:spcAft>
              <a:buFont typeface="Calibri" panose="020F0502020204030204" pitchFamily="34" charset="0"/>
              <a:buChar char="-"/>
            </a:pPr>
            <a:r>
              <a:rPr lang="en-US" sz="2400" dirty="0"/>
              <a:t>Kathy </a:t>
            </a:r>
            <a:r>
              <a:rPr lang="en-US" sz="2400" dirty="0" err="1"/>
              <a:t>Rohl</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4" name="Google Shape;454;p42"/>
          <p:cNvSpPr txBox="1">
            <a:spLocks noGrp="1"/>
          </p:cNvSpPr>
          <p:nvPr>
            <p:ph type="body" idx="1"/>
          </p:nvPr>
        </p:nvSpPr>
        <p:spPr>
          <a:xfrm>
            <a:off x="781020" y="1984562"/>
            <a:ext cx="3553619" cy="1444438"/>
          </a:xfrm>
          <a:prstGeom prst="rect">
            <a:avLst/>
          </a:prstGeom>
          <a:noFill/>
          <a:ln>
            <a:noFill/>
          </a:ln>
        </p:spPr>
        <p:txBody>
          <a:bodyPr spcFirstLastPara="1" wrap="square" lIns="91425" tIns="45700" rIns="91425" bIns="45700" anchor="ctr" anchorCtr="0">
            <a:noAutofit/>
          </a:bodyPr>
          <a:lstStyle/>
          <a:p>
            <a:pPr lvl="0">
              <a:lnSpc>
                <a:spcPct val="90000"/>
              </a:lnSpc>
              <a:spcAft>
                <a:spcPts val="0"/>
              </a:spcAft>
              <a:buSzPts val="2000"/>
            </a:pPr>
            <a:r>
              <a:rPr lang="en-US" sz="3200" b="1" dirty="0">
                <a:solidFill>
                  <a:srgbClr val="C00000"/>
                </a:solidFill>
              </a:rPr>
              <a:t>2020 CRBOH Member</a:t>
            </a:r>
          </a:p>
          <a:p>
            <a:pPr lvl="0">
              <a:lnSpc>
                <a:spcPct val="90000"/>
              </a:lnSpc>
              <a:spcAft>
                <a:spcPts val="0"/>
              </a:spcAft>
              <a:buSzPts val="2000"/>
            </a:pPr>
            <a:r>
              <a:rPr lang="en-US" sz="3200" b="1" dirty="0">
                <a:solidFill>
                  <a:srgbClr val="C00000"/>
                </a:solidFill>
              </a:rPr>
              <a:t>Volunteers</a:t>
            </a:r>
          </a:p>
        </p:txBody>
      </p:sp>
      <p:sp>
        <p:nvSpPr>
          <p:cNvPr id="5" name="TextBox 4">
            <a:extLst>
              <a:ext uri="{FF2B5EF4-FFF2-40B4-BE49-F238E27FC236}">
                <a16:creationId xmlns:a16="http://schemas.microsoft.com/office/drawing/2014/main" id="{E6118962-59A2-4E60-9EAB-6152C576A105}"/>
              </a:ext>
            </a:extLst>
          </p:cNvPr>
          <p:cNvSpPr txBox="1"/>
          <p:nvPr/>
        </p:nvSpPr>
        <p:spPr>
          <a:xfrm>
            <a:off x="896057" y="3752315"/>
            <a:ext cx="3066343" cy="901978"/>
          </a:xfrm>
          <a:prstGeom prst="rect">
            <a:avLst/>
          </a:prstGeom>
          <a:noFill/>
        </p:spPr>
        <p:txBody>
          <a:bodyPr wrap="square" rtlCol="0">
            <a:spAutoFit/>
          </a:bodyPr>
          <a:lstStyle/>
          <a:p>
            <a:pPr marL="342900" lvl="0" indent="-342900">
              <a:lnSpc>
                <a:spcPct val="115000"/>
              </a:lnSpc>
              <a:spcAft>
                <a:spcPts val="0"/>
              </a:spcAft>
              <a:buFont typeface="Calibri" panose="020F0502020204030204" pitchFamily="34" charset="0"/>
              <a:buChar char="-"/>
            </a:pPr>
            <a:r>
              <a:rPr lang="en-US" sz="2400" dirty="0"/>
              <a:t>Matthew Brewer</a:t>
            </a:r>
          </a:p>
          <a:p>
            <a:pPr marL="342900" lvl="0" indent="-342900">
              <a:lnSpc>
                <a:spcPct val="115000"/>
              </a:lnSpc>
              <a:spcAft>
                <a:spcPts val="0"/>
              </a:spcAft>
              <a:buFont typeface="Calibri" panose="020F0502020204030204" pitchFamily="34" charset="0"/>
              <a:buChar char="-"/>
            </a:pPr>
            <a:r>
              <a:rPr lang="en-US" sz="2400" dirty="0"/>
              <a:t>Jodi Johnson</a:t>
            </a:r>
          </a:p>
        </p:txBody>
      </p:sp>
      <p:graphicFrame>
        <p:nvGraphicFramePr>
          <p:cNvPr id="7" name="Table 6">
            <a:extLst>
              <a:ext uri="{FF2B5EF4-FFF2-40B4-BE49-F238E27FC236}">
                <a16:creationId xmlns:a16="http://schemas.microsoft.com/office/drawing/2014/main" id="{63EDCD8C-B598-4EC8-9373-DD1DCAE4C16E}"/>
              </a:ext>
            </a:extLst>
          </p:cNvPr>
          <p:cNvGraphicFramePr>
            <a:graphicFrameLocks noGrp="1"/>
          </p:cNvGraphicFramePr>
          <p:nvPr>
            <p:extLst>
              <p:ext uri="{D42A27DB-BD31-4B8C-83A1-F6EECF244321}">
                <p14:modId xmlns:p14="http://schemas.microsoft.com/office/powerpoint/2010/main" val="287091913"/>
              </p:ext>
            </p:extLst>
          </p:nvPr>
        </p:nvGraphicFramePr>
        <p:xfrm>
          <a:off x="4334639" y="1685365"/>
          <a:ext cx="6599123" cy="4194644"/>
        </p:xfrm>
        <a:graphic>
          <a:graphicData uri="http://schemas.openxmlformats.org/drawingml/2006/table">
            <a:tbl>
              <a:tblPr firstRow="1" firstCol="1" bandRow="1">
                <a:tableStyleId>{30635A8E-3588-4ED5-B7D1-A5EF646CA4CE}</a:tableStyleId>
              </a:tblPr>
              <a:tblGrid>
                <a:gridCol w="4119685">
                  <a:extLst>
                    <a:ext uri="{9D8B030D-6E8A-4147-A177-3AD203B41FA5}">
                      <a16:colId xmlns:a16="http://schemas.microsoft.com/office/drawing/2014/main" val="209622664"/>
                    </a:ext>
                  </a:extLst>
                </a:gridCol>
                <a:gridCol w="2479438">
                  <a:extLst>
                    <a:ext uri="{9D8B030D-6E8A-4147-A177-3AD203B41FA5}">
                      <a16:colId xmlns:a16="http://schemas.microsoft.com/office/drawing/2014/main" val="1766006006"/>
                    </a:ext>
                  </a:extLst>
                </a:gridCol>
              </a:tblGrid>
              <a:tr h="434252">
                <a:tc>
                  <a:txBody>
                    <a:bodyPr/>
                    <a:lstStyle/>
                    <a:p>
                      <a:pPr>
                        <a:lnSpc>
                          <a:spcPct val="115000"/>
                        </a:lnSpc>
                        <a:spcAft>
                          <a:spcPts val="0"/>
                        </a:spcAft>
                      </a:pPr>
                      <a:r>
                        <a:rPr lang="en-US" sz="1800" dirty="0">
                          <a:effectLst/>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46" marR="68346" marT="0" marB="0">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800" dirty="0">
                          <a:effectLst/>
                        </a:rPr>
                        <a:t> ROHTs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46" marR="68346"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5194951"/>
                  </a:ext>
                </a:extLst>
              </a:tr>
              <a:tr h="424080">
                <a:tc>
                  <a:txBody>
                    <a:bodyPr/>
                    <a:lstStyle/>
                    <a:p>
                      <a:pPr>
                        <a:lnSpc>
                          <a:spcPct val="115000"/>
                        </a:lnSpc>
                        <a:spcAft>
                          <a:spcPts val="0"/>
                        </a:spcAft>
                      </a:pPr>
                      <a:r>
                        <a:rPr lang="en-US" sz="1400" dirty="0">
                          <a:effectLst/>
                        </a:rPr>
                        <a:t> # Due for RM in 2019:</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46" marR="6834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latin typeface="Arial" panose="020B0604020202020204" pitchFamily="34" charset="0"/>
                          <a:ea typeface="Calibri" panose="020F0502020204030204" pitchFamily="34" charset="0"/>
                          <a:cs typeface="Times New Roman" panose="02020603050405020304" pitchFamily="18" charset="0"/>
                        </a:rPr>
                        <a:t> </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en-US" sz="1400" b="1" dirty="0">
                          <a:effectLst/>
                          <a:latin typeface="Arial" panose="020B0604020202020204" pitchFamily="34" charset="0"/>
                          <a:ea typeface="Calibri" panose="020F0502020204030204" pitchFamily="34" charset="0"/>
                          <a:cs typeface="Times New Roman" panose="02020603050405020304" pitchFamily="18" charset="0"/>
                        </a:rPr>
                        <a:t>6</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4876534"/>
                  </a:ext>
                </a:extLst>
              </a:tr>
              <a:tr h="1300476">
                <a:tc>
                  <a:txBody>
                    <a:bodyPr/>
                    <a:lstStyle/>
                    <a:p>
                      <a:pPr>
                        <a:lnSpc>
                          <a:spcPct val="115000"/>
                        </a:lnSpc>
                        <a:spcAft>
                          <a:spcPts val="0"/>
                        </a:spcAft>
                      </a:pPr>
                      <a:r>
                        <a:rPr lang="en-US" sz="1400" dirty="0">
                          <a:effectLst/>
                        </a:rPr>
                        <a:t># Worksheets submitted: </a:t>
                      </a:r>
                      <a:endParaRPr lang="en-CA" sz="1800" dirty="0">
                        <a:effectLst/>
                      </a:endParaRPr>
                    </a:p>
                    <a:p>
                      <a:pPr>
                        <a:lnSpc>
                          <a:spcPct val="115000"/>
                        </a:lnSpc>
                        <a:spcAft>
                          <a:spcPts val="0"/>
                        </a:spcAft>
                      </a:pPr>
                      <a:r>
                        <a:rPr lang="en-US" sz="1400" dirty="0">
                          <a:effectLst/>
                        </a:rPr>
                        <a:t>	# Successful</a:t>
                      </a:r>
                      <a:endParaRPr lang="en-CA" sz="1800" dirty="0">
                        <a:effectLst/>
                      </a:endParaRPr>
                    </a:p>
                    <a:p>
                      <a:pPr>
                        <a:lnSpc>
                          <a:spcPct val="115000"/>
                        </a:lnSpc>
                        <a:spcAft>
                          <a:spcPts val="0"/>
                        </a:spcAft>
                      </a:pPr>
                      <a:r>
                        <a:rPr lang="en-US" sz="1400" dirty="0">
                          <a:effectLst/>
                        </a:rPr>
                        <a:t>	# Under review audit</a:t>
                      </a:r>
                      <a:endParaRPr lang="en-CA" sz="1800" dirty="0">
                        <a:effectLst/>
                      </a:endParaRPr>
                    </a:p>
                    <a:p>
                      <a:pPr>
                        <a:lnSpc>
                          <a:spcPct val="115000"/>
                        </a:lnSpc>
                        <a:spcAft>
                          <a:spcPts val="0"/>
                        </a:spcAft>
                      </a:pPr>
                      <a:r>
                        <a:rPr lang="en-US" sz="1400" dirty="0">
                          <a:effectLst/>
                        </a:rPr>
                        <a:t>	# Reviews pending (pass/fail)</a:t>
                      </a:r>
                      <a:endParaRPr lang="en-CA" sz="1800" dirty="0">
                        <a:effectLst/>
                      </a:endParaRPr>
                    </a:p>
                  </a:txBody>
                  <a:tcPr marL="68346" marR="6834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latin typeface="Arial" panose="020B0604020202020204" pitchFamily="34" charset="0"/>
                          <a:ea typeface="Calibri" panose="020F0502020204030204" pitchFamily="34" charset="0"/>
                          <a:cs typeface="Times New Roman" panose="02020603050405020304" pitchFamily="18" charset="0"/>
                        </a:rPr>
                        <a:t>6 (100%)</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6</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0</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0</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232178"/>
                  </a:ext>
                </a:extLst>
              </a:tr>
              <a:tr h="643179">
                <a:tc>
                  <a:txBody>
                    <a:bodyPr/>
                    <a:lstStyle/>
                    <a:p>
                      <a:pPr>
                        <a:lnSpc>
                          <a:spcPct val="115000"/>
                        </a:lnSpc>
                        <a:spcAft>
                          <a:spcPts val="0"/>
                        </a:spcAft>
                      </a:pPr>
                      <a:r>
                        <a:rPr lang="en-US" sz="1400" dirty="0">
                          <a:effectLst/>
                        </a:rPr>
                        <a:t># Worksheets NOT submitted:  </a:t>
                      </a:r>
                      <a:endParaRPr lang="en-CA" sz="1800" dirty="0">
                        <a:effectLst/>
                      </a:endParaRPr>
                    </a:p>
                  </a:txBody>
                  <a:tcPr marL="68346" marR="6834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latin typeface="Arial" panose="020B0604020202020204" pitchFamily="34" charset="0"/>
                          <a:ea typeface="Calibri" panose="020F0502020204030204" pitchFamily="34" charset="0"/>
                          <a:cs typeface="Times New Roman" panose="02020603050405020304" pitchFamily="18" charset="0"/>
                        </a:rPr>
                        <a:t> </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en-US" sz="1400" b="1" dirty="0">
                          <a:effectLst/>
                          <a:latin typeface="Arial" panose="020B0604020202020204" pitchFamily="34" charset="0"/>
                          <a:ea typeface="Calibri" panose="020F0502020204030204" pitchFamily="34" charset="0"/>
                          <a:cs typeface="Times New Roman" panose="02020603050405020304" pitchFamily="18" charset="0"/>
                        </a:rPr>
                        <a:t>0</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 </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2945955"/>
                  </a:ext>
                </a:extLst>
              </a:tr>
              <a:tr h="402440">
                <a:tc>
                  <a:txBody>
                    <a:bodyPr/>
                    <a:lstStyle/>
                    <a:p>
                      <a:pPr>
                        <a:lnSpc>
                          <a:spcPct val="115000"/>
                        </a:lnSpc>
                        <a:spcAft>
                          <a:spcPts val="0"/>
                        </a:spcAft>
                      </a:pPr>
                      <a:r>
                        <a:rPr lang="en-US" sz="1400" dirty="0">
                          <a:effectLst/>
                        </a:rPr>
                        <a:t># Worksheet submitted NOT due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346" marR="6834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b="1" dirty="0">
                          <a:effectLst/>
                          <a:latin typeface="Arial" panose="020B0604020202020204" pitchFamily="34" charset="0"/>
                          <a:ea typeface="Calibri" panose="020F0502020204030204" pitchFamily="34" charset="0"/>
                          <a:cs typeface="Times New Roman" panose="02020603050405020304" pitchFamily="18" charset="0"/>
                        </a:rPr>
                        <a:t>0</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1927799"/>
                  </a:ext>
                </a:extLst>
              </a:tr>
              <a:tr h="862278">
                <a:tc gridSpan="2">
                  <a:txBody>
                    <a:bodyPr/>
                    <a:lstStyle/>
                    <a:p>
                      <a:pPr>
                        <a:lnSpc>
                          <a:spcPct val="115000"/>
                        </a:lnSpc>
                        <a:spcAft>
                          <a:spcPts val="0"/>
                        </a:spcAft>
                      </a:pPr>
                      <a:r>
                        <a:rPr lang="en-US" sz="1400" dirty="0">
                          <a:effectLst/>
                        </a:rPr>
                        <a:t>Note:</a:t>
                      </a:r>
                      <a:endParaRPr lang="en-CA" sz="1800" dirty="0">
                        <a:effectLst/>
                      </a:endParaRPr>
                    </a:p>
                    <a:p>
                      <a:pPr marL="342900" lvl="0" indent="-342900">
                        <a:lnSpc>
                          <a:spcPct val="115000"/>
                        </a:lnSpc>
                        <a:spcAft>
                          <a:spcPts val="0"/>
                        </a:spcAft>
                        <a:buFont typeface="Calibri" panose="020F0502020204030204" pitchFamily="34" charset="0"/>
                        <a:buChar char="-"/>
                      </a:pPr>
                      <a:r>
                        <a:rPr lang="en-US" sz="1400" dirty="0">
                          <a:effectLst/>
                        </a:rPr>
                        <a:t>June 30</a:t>
                      </a:r>
                      <a:r>
                        <a:rPr lang="en-US" sz="1400" baseline="30000" dirty="0">
                          <a:effectLst/>
                        </a:rPr>
                        <a:t>th</a:t>
                      </a:r>
                      <a:r>
                        <a:rPr lang="en-US" sz="1400" dirty="0">
                          <a:effectLst/>
                        </a:rPr>
                        <a:t> 2020 extension for submission of RM Worksheets</a:t>
                      </a:r>
                      <a:endParaRPr lang="en-CA" sz="1800" dirty="0">
                        <a:effectLst/>
                      </a:endParaRPr>
                    </a:p>
                  </a:txBody>
                  <a:tcPr marL="68346" marR="68346" marT="0" marB="0" anchor="ctr">
                    <a:lnT w="12700" cap="flat" cmpd="sng" algn="ctr">
                      <a:solidFill>
                        <a:schemeClr val="tx1"/>
                      </a:solidFill>
                      <a:prstDash val="solid"/>
                      <a:round/>
                      <a:headEnd type="none" w="med" len="med"/>
                      <a:tailEnd type="none" w="med" len="med"/>
                    </a:lnT>
                  </a:tcPr>
                </a:tc>
                <a:tc hMerge="1">
                  <a:txBody>
                    <a:bodyPr/>
                    <a:lstStyle/>
                    <a:p>
                      <a:endParaRPr lang="en-CA"/>
                    </a:p>
                  </a:txBody>
                  <a:tcPr/>
                </a:tc>
                <a:extLst>
                  <a:ext uri="{0D108BD9-81ED-4DB2-BD59-A6C34878D82A}">
                    <a16:rowId xmlns:a16="http://schemas.microsoft.com/office/drawing/2014/main" val="2737731962"/>
                  </a:ext>
                </a:extLst>
              </a:tr>
            </a:tbl>
          </a:graphicData>
        </a:graphic>
      </p:graphicFrame>
      <p:sp>
        <p:nvSpPr>
          <p:cNvPr id="9" name="Google Shape;445;p41">
            <a:extLst>
              <a:ext uri="{FF2B5EF4-FFF2-40B4-BE49-F238E27FC236}">
                <a16:creationId xmlns:a16="http://schemas.microsoft.com/office/drawing/2014/main" id="{E1E55450-B975-4471-B3EE-A602A28A27AC}"/>
              </a:ext>
            </a:extLst>
          </p:cNvPr>
          <p:cNvSpPr txBox="1">
            <a:spLocks noGrp="1"/>
          </p:cNvSpPr>
          <p:nvPr>
            <p:ph type="title"/>
          </p:nvPr>
        </p:nvSpPr>
        <p:spPr>
          <a:xfrm>
            <a:off x="618565" y="377265"/>
            <a:ext cx="10003153" cy="1308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1"/>
              </a:buClr>
              <a:buSzPts val="3200"/>
              <a:buFont typeface="Cambria"/>
              <a:buNone/>
            </a:pPr>
            <a:r>
              <a:rPr lang="en-US" dirty="0"/>
              <a:t>ROHT REGISTRATION MAINTENANCE </a:t>
            </a:r>
            <a:br>
              <a:rPr lang="en-US" dirty="0"/>
            </a:b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60"/>
        <p:cNvGrpSpPr/>
        <p:nvPr/>
      </p:nvGrpSpPr>
      <p:grpSpPr>
        <a:xfrm>
          <a:off x="0" y="0"/>
          <a:ext cx="0" cy="0"/>
          <a:chOff x="0" y="0"/>
          <a:chExt cx="0" cy="0"/>
        </a:xfrm>
      </p:grpSpPr>
      <p:sp>
        <p:nvSpPr>
          <p:cNvPr id="466" name="Rectangle 85">
            <a:extLst>
              <a:ext uri="{FF2B5EF4-FFF2-40B4-BE49-F238E27FC236}">
                <a16:creationId xmlns:a16="http://schemas.microsoft.com/office/drawing/2014/main" id="{6FA0A1AD-DEE2-4598-8D3B-C1F65F315A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61" name="Google Shape;461;p43"/>
          <p:cNvSpPr txBox="1">
            <a:spLocks noGrp="1"/>
          </p:cNvSpPr>
          <p:nvPr>
            <p:ph type="title"/>
          </p:nvPr>
        </p:nvSpPr>
        <p:spPr>
          <a:xfrm>
            <a:off x="643831" y="640080"/>
            <a:ext cx="9278382" cy="1363344"/>
          </a:xfrm>
          <a:prstGeom prst="rect">
            <a:avLst/>
          </a:prstGeom>
        </p:spPr>
        <p:txBody>
          <a:bodyPr spcFirstLastPara="1" vert="horz" lIns="91440" tIns="45720" rIns="91440" bIns="45720" rtlCol="0" anchor="b" anchorCtr="0">
            <a:normAutofit fontScale="90000"/>
          </a:bodyPr>
          <a:lstStyle/>
          <a:p>
            <a:pPr marL="0" lvl="0" indent="0">
              <a:spcAft>
                <a:spcPts val="0"/>
              </a:spcAft>
              <a:buClr>
                <a:schemeClr val="accent1"/>
              </a:buClr>
              <a:buSzPts val="3200"/>
            </a:pPr>
            <a:r>
              <a:rPr lang="en-US" sz="4000" dirty="0"/>
              <a:t>REGISTRATION MAINTENANCE POINTS REPORT</a:t>
            </a:r>
            <a:br>
              <a:rPr lang="en-US" sz="2200" dirty="0"/>
            </a:br>
            <a:endParaRPr lang="en-US" sz="2200" dirty="0"/>
          </a:p>
        </p:txBody>
      </p:sp>
      <p:sp>
        <p:nvSpPr>
          <p:cNvPr id="464" name="Google Shape;464;p43"/>
          <p:cNvSpPr txBox="1"/>
          <p:nvPr/>
        </p:nvSpPr>
        <p:spPr>
          <a:xfrm>
            <a:off x="538898" y="2416740"/>
            <a:ext cx="3806555" cy="1565790"/>
          </a:xfrm>
          <a:prstGeom prst="rect">
            <a:avLst/>
          </a:prstGeom>
        </p:spPr>
        <p:txBody>
          <a:bodyPr spcFirstLastPara="1" vert="horz" lIns="91440" tIns="45720" rIns="91440" bIns="45720" rtlCol="0" anchorCtr="0">
            <a:noAutofit/>
          </a:bodyPr>
          <a:lstStyle/>
          <a:p>
            <a:pPr marL="0" marR="0" lvl="0" indent="-182880" defTabSz="914400">
              <a:spcBef>
                <a:spcPts val="0"/>
              </a:spcBef>
              <a:spcAft>
                <a:spcPts val="600"/>
              </a:spcAft>
              <a:buClr>
                <a:schemeClr val="accent1"/>
              </a:buClr>
              <a:buSzPts val="2800"/>
              <a:buFont typeface="Cambria"/>
              <a:buNone/>
            </a:pPr>
            <a:r>
              <a:rPr lang="en-US" sz="2400" b="1" cap="none" dirty="0">
                <a:solidFill>
                  <a:srgbClr val="C00000"/>
                </a:solidFill>
                <a:sym typeface="Cambria"/>
              </a:rPr>
              <a:t>2019 </a:t>
            </a:r>
            <a:r>
              <a:rPr lang="en-US" sz="2400" b="1" cap="none" dirty="0">
                <a:sym typeface="Cambria"/>
              </a:rPr>
              <a:t> </a:t>
            </a:r>
          </a:p>
          <a:p>
            <a:pPr marL="0" marR="0" lvl="0" indent="-182880" defTabSz="914400">
              <a:spcBef>
                <a:spcPts val="0"/>
              </a:spcBef>
              <a:spcAft>
                <a:spcPts val="600"/>
              </a:spcAft>
              <a:buClr>
                <a:schemeClr val="accent1"/>
              </a:buClr>
              <a:buSzPts val="2800"/>
              <a:buFont typeface="Cambria"/>
              <a:buNone/>
            </a:pPr>
            <a:r>
              <a:rPr lang="en-US" sz="2400" b="1" cap="none" dirty="0">
                <a:sym typeface="Cambria"/>
              </a:rPr>
              <a:t>Of the 21 events, not all events are up on the website yet</a:t>
            </a:r>
          </a:p>
          <a:p>
            <a:pPr marL="0" marR="0" lvl="0" indent="-182880" defTabSz="914400">
              <a:spcBef>
                <a:spcPts val="0"/>
              </a:spcBef>
              <a:spcAft>
                <a:spcPts val="600"/>
              </a:spcAft>
              <a:buClr>
                <a:schemeClr val="accent1"/>
              </a:buClr>
              <a:buSzPts val="2800"/>
              <a:buFont typeface="Cambria"/>
              <a:buNone/>
            </a:pPr>
            <a:endParaRPr lang="en-US" sz="2400" b="1" cap="none" dirty="0">
              <a:sym typeface="Cambria"/>
            </a:endParaRPr>
          </a:p>
          <a:p>
            <a:pPr marL="0" marR="0" lvl="0" indent="-182880" defTabSz="914400">
              <a:spcBef>
                <a:spcPts val="0"/>
              </a:spcBef>
              <a:spcAft>
                <a:spcPts val="600"/>
              </a:spcAft>
              <a:buClr>
                <a:schemeClr val="accent1"/>
              </a:buClr>
              <a:buSzPts val="2800"/>
              <a:buFont typeface="Cambria"/>
              <a:buNone/>
            </a:pPr>
            <a:r>
              <a:rPr lang="en-US" sz="2400" b="1" cap="none" dirty="0">
                <a:solidFill>
                  <a:srgbClr val="C00000"/>
                </a:solidFill>
                <a:sym typeface="Cambria"/>
              </a:rPr>
              <a:t>2020</a:t>
            </a:r>
            <a:r>
              <a:rPr lang="en-US" sz="2400" b="1" cap="none" dirty="0">
                <a:sym typeface="Cambria"/>
              </a:rPr>
              <a:t> </a:t>
            </a:r>
          </a:p>
          <a:p>
            <a:pPr marL="0" marR="0" lvl="0" indent="-182880" defTabSz="914400">
              <a:spcBef>
                <a:spcPts val="0"/>
              </a:spcBef>
              <a:spcAft>
                <a:spcPts val="600"/>
              </a:spcAft>
              <a:buClr>
                <a:schemeClr val="accent1"/>
              </a:buClr>
              <a:buSzPts val="2800"/>
              <a:buFont typeface="Cambria"/>
              <a:buNone/>
            </a:pPr>
            <a:r>
              <a:rPr lang="en-US" sz="2400" b="1" cap="none" dirty="0">
                <a:sym typeface="Cambria"/>
              </a:rPr>
              <a:t>There are approximately five requests for events to be reviewed to date</a:t>
            </a:r>
            <a:br>
              <a:rPr lang="en-US" sz="2400" b="1" cap="none" dirty="0">
                <a:sym typeface="Cambria"/>
              </a:rPr>
            </a:br>
            <a:endParaRPr lang="en-US" sz="2400" b="1" cap="none" dirty="0">
              <a:sym typeface="Cambria"/>
            </a:endParaRPr>
          </a:p>
        </p:txBody>
      </p:sp>
      <p:graphicFrame>
        <p:nvGraphicFramePr>
          <p:cNvPr id="462" name="Google Shape;462;p43"/>
          <p:cNvGraphicFramePr/>
          <p:nvPr>
            <p:extLst>
              <p:ext uri="{D42A27DB-BD31-4B8C-83A1-F6EECF244321}">
                <p14:modId xmlns:p14="http://schemas.microsoft.com/office/powerpoint/2010/main" val="1674707782"/>
              </p:ext>
            </p:extLst>
          </p:nvPr>
        </p:nvGraphicFramePr>
        <p:xfrm>
          <a:off x="4609336" y="3336966"/>
          <a:ext cx="6155738" cy="1291128"/>
        </p:xfrm>
        <a:graphic>
          <a:graphicData uri="http://schemas.openxmlformats.org/drawingml/2006/table">
            <a:tbl>
              <a:tblPr firstRow="1" bandRow="1">
                <a:noFill/>
                <a:tableStyleId>{30635A8E-3588-4ED5-B7D1-A5EF646CA4CE}</a:tableStyleId>
              </a:tblPr>
              <a:tblGrid>
                <a:gridCol w="1420742">
                  <a:extLst>
                    <a:ext uri="{9D8B030D-6E8A-4147-A177-3AD203B41FA5}">
                      <a16:colId xmlns:a16="http://schemas.microsoft.com/office/drawing/2014/main" val="20000"/>
                    </a:ext>
                  </a:extLst>
                </a:gridCol>
                <a:gridCol w="789166">
                  <a:extLst>
                    <a:ext uri="{9D8B030D-6E8A-4147-A177-3AD203B41FA5}">
                      <a16:colId xmlns:a16="http://schemas.microsoft.com/office/drawing/2014/main" val="20001"/>
                    </a:ext>
                  </a:extLst>
                </a:gridCol>
                <a:gridCol w="789166">
                  <a:extLst>
                    <a:ext uri="{9D8B030D-6E8A-4147-A177-3AD203B41FA5}">
                      <a16:colId xmlns:a16="http://schemas.microsoft.com/office/drawing/2014/main" val="20002"/>
                    </a:ext>
                  </a:extLst>
                </a:gridCol>
                <a:gridCol w="789166">
                  <a:extLst>
                    <a:ext uri="{9D8B030D-6E8A-4147-A177-3AD203B41FA5}">
                      <a16:colId xmlns:a16="http://schemas.microsoft.com/office/drawing/2014/main" val="20003"/>
                    </a:ext>
                  </a:extLst>
                </a:gridCol>
                <a:gridCol w="789166">
                  <a:extLst>
                    <a:ext uri="{9D8B030D-6E8A-4147-A177-3AD203B41FA5}">
                      <a16:colId xmlns:a16="http://schemas.microsoft.com/office/drawing/2014/main" val="20004"/>
                    </a:ext>
                  </a:extLst>
                </a:gridCol>
                <a:gridCol w="789166">
                  <a:extLst>
                    <a:ext uri="{9D8B030D-6E8A-4147-A177-3AD203B41FA5}">
                      <a16:colId xmlns:a16="http://schemas.microsoft.com/office/drawing/2014/main" val="20005"/>
                    </a:ext>
                  </a:extLst>
                </a:gridCol>
                <a:gridCol w="789166">
                  <a:extLst>
                    <a:ext uri="{9D8B030D-6E8A-4147-A177-3AD203B41FA5}">
                      <a16:colId xmlns:a16="http://schemas.microsoft.com/office/drawing/2014/main" val="20006"/>
                    </a:ext>
                  </a:extLst>
                </a:gridCol>
              </a:tblGrid>
              <a:tr h="387558">
                <a:tc>
                  <a:txBody>
                    <a:bodyPr/>
                    <a:lstStyle/>
                    <a:p>
                      <a:pPr marL="0" marR="0" lvl="0" indent="0" algn="l" rtl="0">
                        <a:spcBef>
                          <a:spcPts val="0"/>
                        </a:spcBef>
                        <a:spcAft>
                          <a:spcPts val="0"/>
                        </a:spcAft>
                        <a:buNone/>
                      </a:pPr>
                      <a:endParaRPr lang="en-CA" sz="1700"/>
                    </a:p>
                  </a:txBody>
                  <a:tcPr marL="85321" marR="85321" marT="42661" marB="42661"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700" dirty="0"/>
                        <a:t>2014</a:t>
                      </a:r>
                    </a:p>
                  </a:txBody>
                  <a:tcPr marL="85321" marR="85321" marT="42661" marB="42661"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700" dirty="0"/>
                        <a:t>2015</a:t>
                      </a:r>
                    </a:p>
                  </a:txBody>
                  <a:tcPr marL="85321" marR="85321" marT="42661" marB="42661"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700" dirty="0"/>
                        <a:t>2016</a:t>
                      </a:r>
                    </a:p>
                  </a:txBody>
                  <a:tcPr marL="85321" marR="85321" marT="42661" marB="42661"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700"/>
                        <a:t>2017</a:t>
                      </a:r>
                    </a:p>
                  </a:txBody>
                  <a:tcPr marL="85321" marR="85321" marT="42661" marB="42661"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700"/>
                        <a:t>2018</a:t>
                      </a:r>
                    </a:p>
                  </a:txBody>
                  <a:tcPr marL="85321" marR="85321" marT="42661" marB="42661"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700"/>
                        <a:t>2019</a:t>
                      </a:r>
                    </a:p>
                  </a:txBody>
                  <a:tcPr marL="85321" marR="85321" marT="42661" marB="42661"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903570">
                <a:tc>
                  <a:txBody>
                    <a:bodyPr/>
                    <a:lstStyle/>
                    <a:p>
                      <a:pPr marL="0" marR="0" lvl="0" indent="0" algn="l" rtl="0">
                        <a:spcBef>
                          <a:spcPts val="0"/>
                        </a:spcBef>
                        <a:spcAft>
                          <a:spcPts val="0"/>
                        </a:spcAft>
                        <a:buNone/>
                      </a:pPr>
                      <a:r>
                        <a:rPr lang="en-US" sz="1700"/>
                        <a:t>Course and Events Approved</a:t>
                      </a:r>
                    </a:p>
                  </a:txBody>
                  <a:tcPr marL="85321" marR="85321" marT="42661" marB="42661"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700" dirty="0"/>
                        <a:t>116</a:t>
                      </a:r>
                    </a:p>
                  </a:txBody>
                  <a:tcPr marL="85321" marR="85321" marT="42661" marB="42661"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700"/>
                        <a:t>98</a:t>
                      </a:r>
                    </a:p>
                  </a:txBody>
                  <a:tcPr marL="85321" marR="85321" marT="42661" marB="42661"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700"/>
                        <a:t>27</a:t>
                      </a:r>
                    </a:p>
                  </a:txBody>
                  <a:tcPr marL="85321" marR="85321" marT="42661" marB="42661"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700" dirty="0"/>
                        <a:t>31</a:t>
                      </a:r>
                    </a:p>
                  </a:txBody>
                  <a:tcPr marL="85321" marR="85321" marT="42661" marB="42661"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700"/>
                        <a:t>20</a:t>
                      </a:r>
                    </a:p>
                  </a:txBody>
                  <a:tcPr marL="85321" marR="85321" marT="42661" marB="42661"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700" dirty="0"/>
                        <a:t>21</a:t>
                      </a:r>
                    </a:p>
                  </a:txBody>
                  <a:tcPr marL="85321" marR="85321" marT="42661" marB="42661"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extLst>
                  <a:ext uri="{0D108BD9-81ED-4DB2-BD59-A6C34878D82A}">
                    <a16:rowId xmlns:a16="http://schemas.microsoft.com/office/drawing/2014/main" val="10001"/>
                  </a:ext>
                </a:extLst>
              </a:tr>
            </a:tbl>
          </a:graphicData>
        </a:graphic>
      </p:graphicFrame>
      <p:sp>
        <p:nvSpPr>
          <p:cNvPr id="2" name="Rectangle 1">
            <a:extLst>
              <a:ext uri="{FF2B5EF4-FFF2-40B4-BE49-F238E27FC236}">
                <a16:creationId xmlns:a16="http://schemas.microsoft.com/office/drawing/2014/main" id="{8ED3D8D5-4CD7-4EB9-A546-6343432BCEE3}"/>
              </a:ext>
            </a:extLst>
          </p:cNvPr>
          <p:cNvSpPr/>
          <p:nvPr/>
        </p:nvSpPr>
        <p:spPr>
          <a:xfrm>
            <a:off x="2665502" y="-1199079"/>
            <a:ext cx="441146" cy="369332"/>
          </a:xfrm>
          <a:prstGeom prst="rect">
            <a:avLst/>
          </a:prstGeom>
        </p:spPr>
        <p:txBody>
          <a:bodyPr wrap="none">
            <a:spAutoFit/>
          </a:bodyPr>
          <a:lstStyle/>
          <a:p>
            <a:pPr>
              <a:spcAft>
                <a:spcPts val="600"/>
              </a:spcAft>
            </a:pPr>
            <a:r>
              <a:rPr lang="en-US"/>
              <a:t>21</a:t>
            </a:r>
            <a:endParaRPr lang="en-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44"/>
          <p:cNvSpPr txBox="1">
            <a:spLocks noGrp="1"/>
          </p:cNvSpPr>
          <p:nvPr>
            <p:ph type="ctrTitle"/>
          </p:nvPr>
        </p:nvSpPr>
        <p:spPr>
          <a:xfrm>
            <a:off x="1066800" y="2057400"/>
            <a:ext cx="10058400" cy="27432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dirty="0"/>
              <a:t>PROMOTIONS COMMITTEE REPORT	</a:t>
            </a:r>
            <a:endParaRPr dirty="0"/>
          </a:p>
        </p:txBody>
      </p:sp>
      <p:sp>
        <p:nvSpPr>
          <p:cNvPr id="470" name="Google Shape;470;p44"/>
          <p:cNvSpPr txBox="1">
            <a:spLocks noGrp="1"/>
          </p:cNvSpPr>
          <p:nvPr>
            <p:ph type="subTitle" idx="1"/>
          </p:nvPr>
        </p:nvSpPr>
        <p:spPr>
          <a:xfrm>
            <a:off x="1066800" y="4800600"/>
            <a:ext cx="10058400" cy="92559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SzPts val="2000"/>
              <a:buNone/>
            </a:pPr>
            <a:r>
              <a:rPr lang="en-US" dirty="0"/>
              <a:t>CHAIR: MICHAEL WELSH</a:t>
            </a:r>
          </a:p>
          <a:p>
            <a:pPr marL="0" lvl="0" indent="0" algn="l" rtl="0">
              <a:lnSpc>
                <a:spcPct val="90000"/>
              </a:lnSpc>
              <a:spcBef>
                <a:spcPts val="0"/>
              </a:spcBef>
              <a:spcAft>
                <a:spcPts val="0"/>
              </a:spcAft>
              <a:buSzPts val="2000"/>
              <a:buNone/>
            </a:pPr>
            <a:r>
              <a:rPr lang="en-US" dirty="0"/>
              <a:t>BOARD MEMBER: SHAMINI SAMUEL</a:t>
            </a:r>
          </a:p>
          <a:p>
            <a:pPr marL="0" lvl="0" indent="0" algn="l" rtl="0">
              <a:lnSpc>
                <a:spcPct val="90000"/>
              </a:lnSpc>
              <a:spcBef>
                <a:spcPts val="0"/>
              </a:spcBef>
              <a:spcAft>
                <a:spcPts val="0"/>
              </a:spcAft>
              <a:buSzPts val="2000"/>
              <a:buNone/>
            </a:pPr>
            <a:r>
              <a:rPr lang="en-US" dirty="0"/>
              <a:t>VOLUNTEER: ERIN PIERCE</a:t>
            </a:r>
            <a:endParaRPr dirty="0"/>
          </a:p>
        </p:txBody>
      </p:sp>
      <p:pic>
        <p:nvPicPr>
          <p:cNvPr id="471" name="Google Shape;471;p44"/>
          <p:cNvPicPr preferRelativeResize="0"/>
          <p:nvPr/>
        </p:nvPicPr>
        <p:blipFill rotWithShape="1">
          <a:blip r:embed="rId3">
            <a:alphaModFix/>
          </a:blip>
          <a:srcRect/>
          <a:stretch/>
        </p:blipFill>
        <p:spPr>
          <a:xfrm>
            <a:off x="9496785" y="712178"/>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5"/>
          <p:cNvSpPr txBox="1">
            <a:spLocks noGrp="1"/>
          </p:cNvSpPr>
          <p:nvPr>
            <p:ph type="title"/>
          </p:nvPr>
        </p:nvSpPr>
        <p:spPr>
          <a:xfrm>
            <a:off x="804179" y="975942"/>
            <a:ext cx="3200400" cy="114299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dirty="0"/>
              <a:t>PROMOTIONS COMMITTEE</a:t>
            </a:r>
            <a:endParaRPr dirty="0"/>
          </a:p>
        </p:txBody>
      </p:sp>
      <p:sp>
        <p:nvSpPr>
          <p:cNvPr id="477" name="Google Shape;477;p45"/>
          <p:cNvSpPr txBox="1">
            <a:spLocks noGrp="1"/>
          </p:cNvSpPr>
          <p:nvPr>
            <p:ph type="body" sz="half" idx="2"/>
          </p:nvPr>
        </p:nvSpPr>
        <p:spPr>
          <a:xfrm>
            <a:off x="4863889" y="1547440"/>
            <a:ext cx="5714463" cy="4853360"/>
          </a:xfrm>
          <a:prstGeom prst="rect">
            <a:avLst/>
          </a:prstGeom>
          <a:noFill/>
          <a:ln>
            <a:noFill/>
          </a:ln>
        </p:spPr>
        <p:txBody>
          <a:bodyPr spcFirstLastPara="1" wrap="square" lIns="91425" tIns="45700" rIns="91425" bIns="45700" anchor="t" anchorCtr="0">
            <a:normAutofit fontScale="85000" lnSpcReduction="10000"/>
          </a:bodyPr>
          <a:lstStyle/>
          <a:p>
            <a:r>
              <a:rPr lang="en-CA" sz="3300" dirty="0"/>
              <a:t>To promote the mission of CRBOH to various stakeholders and interest groups including prospective registrants, CIH’s, other Occupational Hygiene organizations, allied professions, companies, and government agencies. </a:t>
            </a:r>
          </a:p>
          <a:p>
            <a:r>
              <a:rPr lang="en-CA" sz="3300" dirty="0"/>
              <a:t>Responsible for recommending promotional activities to BOD.</a:t>
            </a:r>
            <a:endParaRPr sz="3300" dirty="0"/>
          </a:p>
          <a:p>
            <a:pPr marL="365760" lvl="1" indent="0" algn="l" rtl="0">
              <a:lnSpc>
                <a:spcPct val="90000"/>
              </a:lnSpc>
              <a:spcBef>
                <a:spcPts val="1000"/>
              </a:spcBef>
              <a:spcAft>
                <a:spcPts val="0"/>
              </a:spcAft>
              <a:buSzPts val="1800"/>
              <a:buNone/>
            </a:pPr>
            <a:endParaRPr dirty="0"/>
          </a:p>
          <a:p>
            <a:pPr marL="594360" lvl="1" indent="-114300" algn="l" rtl="0">
              <a:lnSpc>
                <a:spcPct val="90000"/>
              </a:lnSpc>
              <a:spcBef>
                <a:spcPts val="1000"/>
              </a:spcBef>
              <a:spcAft>
                <a:spcPts val="0"/>
              </a:spcAft>
              <a:buSzPts val="1800"/>
              <a:buNone/>
            </a:pPr>
            <a:endParaRPr dirty="0"/>
          </a:p>
        </p:txBody>
      </p:sp>
      <p:sp>
        <p:nvSpPr>
          <p:cNvPr id="2" name="TextBox 1">
            <a:extLst>
              <a:ext uri="{FF2B5EF4-FFF2-40B4-BE49-F238E27FC236}">
                <a16:creationId xmlns:a16="http://schemas.microsoft.com/office/drawing/2014/main" id="{1E35F3BA-B61C-44C4-BC6D-9820F3774D26}"/>
              </a:ext>
            </a:extLst>
          </p:cNvPr>
          <p:cNvSpPr txBox="1"/>
          <p:nvPr/>
        </p:nvSpPr>
        <p:spPr>
          <a:xfrm>
            <a:off x="804179" y="3101789"/>
            <a:ext cx="3200400" cy="861774"/>
          </a:xfrm>
          <a:prstGeom prst="rect">
            <a:avLst/>
          </a:prstGeom>
          <a:noFill/>
        </p:spPr>
        <p:txBody>
          <a:bodyPr wrap="square" rtlCol="0">
            <a:spAutoFit/>
          </a:bodyPr>
          <a:lstStyle/>
          <a:p>
            <a:r>
              <a:rPr lang="en-US" sz="3200" b="1" dirty="0">
                <a:solidFill>
                  <a:srgbClr val="C00000"/>
                </a:solidFill>
              </a:rPr>
              <a:t>Objective</a:t>
            </a:r>
            <a:r>
              <a:rPr lang="en-US" sz="2800" b="1" dirty="0"/>
              <a:t> </a:t>
            </a:r>
          </a:p>
          <a:p>
            <a:endParaRPr lang="en-CA"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5"/>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PROMOTIONS COMMITTEE</a:t>
            </a:r>
            <a:endParaRPr/>
          </a:p>
        </p:txBody>
      </p:sp>
      <p:sp>
        <p:nvSpPr>
          <p:cNvPr id="478" name="Google Shape;478;p45"/>
          <p:cNvSpPr txBox="1">
            <a:spLocks noGrp="1"/>
          </p:cNvSpPr>
          <p:nvPr>
            <p:ph idx="1"/>
          </p:nvPr>
        </p:nvSpPr>
        <p:spPr>
          <a:xfrm>
            <a:off x="841248" y="2743203"/>
            <a:ext cx="3200400" cy="6857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sz="3200" b="1" dirty="0">
                <a:solidFill>
                  <a:srgbClr val="C00000"/>
                </a:solidFill>
              </a:rPr>
              <a:t>Activities</a:t>
            </a:r>
            <a:endParaRPr sz="3200" b="1" dirty="0">
              <a:solidFill>
                <a:srgbClr val="C00000"/>
              </a:solidFill>
            </a:endParaRPr>
          </a:p>
        </p:txBody>
      </p:sp>
      <p:sp>
        <p:nvSpPr>
          <p:cNvPr id="4" name="Text Placeholder 3">
            <a:extLst>
              <a:ext uri="{FF2B5EF4-FFF2-40B4-BE49-F238E27FC236}">
                <a16:creationId xmlns:a16="http://schemas.microsoft.com/office/drawing/2014/main" id="{99A7BFE9-728F-4C53-A480-5388F393DD11}"/>
              </a:ext>
            </a:extLst>
          </p:cNvPr>
          <p:cNvSpPr>
            <a:spLocks noGrp="1"/>
          </p:cNvSpPr>
          <p:nvPr>
            <p:ph type="body" sz="half" idx="2"/>
          </p:nvPr>
        </p:nvSpPr>
        <p:spPr>
          <a:xfrm>
            <a:off x="4937759" y="1344707"/>
            <a:ext cx="5873676" cy="4654676"/>
          </a:xfrm>
        </p:spPr>
        <p:txBody>
          <a:bodyPr>
            <a:normAutofit fontScale="77500" lnSpcReduction="20000"/>
          </a:bodyPr>
          <a:lstStyle/>
          <a:p>
            <a:r>
              <a:rPr lang="en-CA" sz="3600" dirty="0"/>
              <a:t>Conference Booth Banners distributed to and used by Directors in:</a:t>
            </a:r>
          </a:p>
          <a:p>
            <a:r>
              <a:rPr lang="en-CA" sz="3600" dirty="0"/>
              <a:t>   - Quebec </a:t>
            </a:r>
          </a:p>
          <a:p>
            <a:r>
              <a:rPr lang="en-CA" sz="3600" dirty="0"/>
              <a:t>   - Ontario</a:t>
            </a:r>
          </a:p>
          <a:p>
            <a:r>
              <a:rPr lang="en-CA" sz="3600" dirty="0"/>
              <a:t>   - Alberta</a:t>
            </a:r>
          </a:p>
          <a:p>
            <a:r>
              <a:rPr lang="en-CA" sz="3600" dirty="0"/>
              <a:t>   - New Brunswick/Nova Scotia</a:t>
            </a:r>
          </a:p>
          <a:p>
            <a:r>
              <a:rPr lang="en-CA" sz="3600" dirty="0"/>
              <a:t>AIHCE 2019 Minneapolis</a:t>
            </a:r>
          </a:p>
          <a:p>
            <a:endParaRPr lang="en-CA" dirty="0"/>
          </a:p>
        </p:txBody>
      </p:sp>
    </p:spTree>
    <p:extLst>
      <p:ext uri="{BB962C8B-B14F-4D97-AF65-F5344CB8AC3E}">
        <p14:creationId xmlns:p14="http://schemas.microsoft.com/office/powerpoint/2010/main" val="2613284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4"/>
          <p:cNvSpPr txBox="1">
            <a:spLocks noGrp="1"/>
          </p:cNvSpPr>
          <p:nvPr>
            <p:ph type="ctr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dirty="0"/>
              <a:t>PRESIDENT’S REPORT	</a:t>
            </a:r>
            <a:endParaRPr dirty="0"/>
          </a:p>
        </p:txBody>
      </p:sp>
      <p:sp>
        <p:nvSpPr>
          <p:cNvPr id="112" name="Google Shape;112;p4"/>
          <p:cNvSpPr txBox="1">
            <a:spLocks noGrp="1"/>
          </p:cNvSpPr>
          <p:nvPr>
            <p:ph type="subTitle" idx="1"/>
          </p:nvPr>
        </p:nvSpPr>
        <p:spPr>
          <a:xfrm>
            <a:off x="1261872" y="4800600"/>
            <a:ext cx="9418320" cy="584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dirty="0"/>
              <a:t>RICHARD QUENNEVILLE</a:t>
            </a:r>
            <a:endParaRPr dirty="0"/>
          </a:p>
        </p:txBody>
      </p:sp>
      <p:pic>
        <p:nvPicPr>
          <p:cNvPr id="113" name="Google Shape;113;p4"/>
          <p:cNvPicPr preferRelativeResize="0"/>
          <p:nvPr/>
        </p:nvPicPr>
        <p:blipFill rotWithShape="1">
          <a:blip r:embed="rId3">
            <a:alphaModFix/>
          </a:blip>
          <a:srcRect/>
          <a:stretch/>
        </p:blipFill>
        <p:spPr>
          <a:xfrm>
            <a:off x="9569937" y="968561"/>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5"/>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PROMOTIONS COMMITTEE</a:t>
            </a:r>
            <a:endParaRPr/>
          </a:p>
        </p:txBody>
      </p:sp>
      <p:sp>
        <p:nvSpPr>
          <p:cNvPr id="478" name="Google Shape;478;p45"/>
          <p:cNvSpPr txBox="1">
            <a:spLocks noGrp="1"/>
          </p:cNvSpPr>
          <p:nvPr>
            <p:ph idx="1"/>
          </p:nvPr>
        </p:nvSpPr>
        <p:spPr>
          <a:xfrm>
            <a:off x="841248" y="2823342"/>
            <a:ext cx="3013576" cy="7406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sz="3200" b="1" dirty="0">
                <a:solidFill>
                  <a:srgbClr val="C00000"/>
                </a:solidFill>
              </a:rPr>
              <a:t>Activities</a:t>
            </a:r>
            <a:endParaRPr sz="3200" b="1" dirty="0">
              <a:solidFill>
                <a:srgbClr val="C00000"/>
              </a:solidFill>
            </a:endParaRPr>
          </a:p>
        </p:txBody>
      </p:sp>
      <p:sp>
        <p:nvSpPr>
          <p:cNvPr id="3" name="Text Placeholder 2">
            <a:extLst>
              <a:ext uri="{FF2B5EF4-FFF2-40B4-BE49-F238E27FC236}">
                <a16:creationId xmlns:a16="http://schemas.microsoft.com/office/drawing/2014/main" id="{F4065BB4-B94D-45F7-987A-2B33CA9B45E3}"/>
              </a:ext>
            </a:extLst>
          </p:cNvPr>
          <p:cNvSpPr>
            <a:spLocks noGrp="1"/>
          </p:cNvSpPr>
          <p:nvPr>
            <p:ph type="body" sz="half" idx="2"/>
          </p:nvPr>
        </p:nvSpPr>
        <p:spPr>
          <a:xfrm>
            <a:off x="4495800" y="1523999"/>
            <a:ext cx="6530788" cy="5002307"/>
          </a:xfrm>
        </p:spPr>
        <p:txBody>
          <a:bodyPr>
            <a:normAutofit fontScale="47500" lnSpcReduction="20000"/>
          </a:bodyPr>
          <a:lstStyle/>
          <a:p>
            <a:r>
              <a:rPr lang="en-CA" sz="4400" dirty="0"/>
              <a:t>Updating core Promotions </a:t>
            </a:r>
            <a:r>
              <a:rPr lang="en-CA" sz="4400" dirty="0" err="1"/>
              <a:t>powerpoint</a:t>
            </a:r>
            <a:r>
              <a:rPr lang="en-CA" sz="4400" dirty="0"/>
              <a:t> presentation for adaptation to various audiences. </a:t>
            </a:r>
          </a:p>
          <a:p>
            <a:r>
              <a:rPr lang="en-CA" sz="4400" dirty="0"/>
              <a:t>Mike delivered the </a:t>
            </a:r>
            <a:r>
              <a:rPr lang="en-CA" sz="4400" dirty="0" err="1"/>
              <a:t>powerpoint</a:t>
            </a:r>
            <a:r>
              <a:rPr lang="en-CA" sz="4400" dirty="0"/>
              <a:t> presentation adapted for the title protection case to a fine turnout at the Halifax Club for the February 2020 BOD Meeting. </a:t>
            </a:r>
          </a:p>
          <a:p>
            <a:r>
              <a:rPr lang="en-CA" sz="4400" dirty="0"/>
              <a:t>Completed spreadsheet report on the Jurisdictional Scan results from CAALL-OSH to summarize references to Occupational Hygiene in all FPT jurisdictions (used in title protection review and </a:t>
            </a:r>
            <a:r>
              <a:rPr lang="en-CA" sz="4400" dirty="0" err="1"/>
              <a:t>PPt</a:t>
            </a:r>
            <a:r>
              <a:rPr lang="en-CA" sz="4400" dirty="0"/>
              <a:t> presentation)</a:t>
            </a:r>
          </a:p>
          <a:p>
            <a:r>
              <a:rPr lang="en-CA" sz="4400" dirty="0"/>
              <a:t>Collaboration with new “Retirement Status” Cttee.</a:t>
            </a:r>
          </a:p>
          <a:p>
            <a:r>
              <a:rPr lang="en-CA" sz="4400" dirty="0"/>
              <a:t>CRBOH Newsletter inputs. </a:t>
            </a:r>
          </a:p>
          <a:p>
            <a:endParaRPr lang="en-CA" dirty="0"/>
          </a:p>
        </p:txBody>
      </p:sp>
    </p:spTree>
    <p:extLst>
      <p:ext uri="{BB962C8B-B14F-4D97-AF65-F5344CB8AC3E}">
        <p14:creationId xmlns:p14="http://schemas.microsoft.com/office/powerpoint/2010/main" val="3087873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5"/>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PROMOTIONS COMMITTEE</a:t>
            </a:r>
            <a:endParaRPr/>
          </a:p>
        </p:txBody>
      </p:sp>
      <p:sp>
        <p:nvSpPr>
          <p:cNvPr id="478" name="Google Shape;478;p45"/>
          <p:cNvSpPr txBox="1">
            <a:spLocks noGrp="1"/>
          </p:cNvSpPr>
          <p:nvPr>
            <p:ph idx="1"/>
          </p:nvPr>
        </p:nvSpPr>
        <p:spPr>
          <a:xfrm>
            <a:off x="841248" y="2823342"/>
            <a:ext cx="3013576" cy="7406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sz="3200" b="1" dirty="0">
                <a:solidFill>
                  <a:srgbClr val="C00000"/>
                </a:solidFill>
              </a:rPr>
              <a:t>Activities</a:t>
            </a:r>
            <a:endParaRPr sz="3200" b="1" dirty="0">
              <a:solidFill>
                <a:srgbClr val="C00000"/>
              </a:solidFill>
            </a:endParaRPr>
          </a:p>
        </p:txBody>
      </p:sp>
      <p:sp>
        <p:nvSpPr>
          <p:cNvPr id="3" name="Text Placeholder 2">
            <a:extLst>
              <a:ext uri="{FF2B5EF4-FFF2-40B4-BE49-F238E27FC236}">
                <a16:creationId xmlns:a16="http://schemas.microsoft.com/office/drawing/2014/main" id="{F4065BB4-B94D-45F7-987A-2B33CA9B45E3}"/>
              </a:ext>
            </a:extLst>
          </p:cNvPr>
          <p:cNvSpPr>
            <a:spLocks noGrp="1"/>
          </p:cNvSpPr>
          <p:nvPr>
            <p:ph type="body" sz="half" idx="2"/>
          </p:nvPr>
        </p:nvSpPr>
        <p:spPr>
          <a:xfrm>
            <a:off x="4495800" y="1523999"/>
            <a:ext cx="6530788" cy="5002307"/>
          </a:xfrm>
        </p:spPr>
        <p:txBody>
          <a:bodyPr>
            <a:normAutofit fontScale="55000" lnSpcReduction="20000"/>
          </a:bodyPr>
          <a:lstStyle/>
          <a:p>
            <a:r>
              <a:rPr lang="en-CA" sz="4700" dirty="0"/>
              <a:t>Promotion of our Website Job-Ads feature to increase revenues. Includes discount for members’ company ads. </a:t>
            </a:r>
          </a:p>
          <a:p>
            <a:r>
              <a:rPr lang="en-CA" sz="4700" dirty="0"/>
              <a:t>Members are asked to contact CRBOH Secretariat with info on external source Job-Ads to permit direct contact about our service to the company advertising.  </a:t>
            </a:r>
          </a:p>
          <a:p>
            <a:r>
              <a:rPr lang="en-CA" sz="4700" dirty="0"/>
              <a:t>Promotional Materials including new CRBOH lapel pins and service recognition pins: on hold; budget restrictions. </a:t>
            </a:r>
          </a:p>
          <a:p>
            <a:endParaRPr lang="en-CA" dirty="0"/>
          </a:p>
        </p:txBody>
      </p:sp>
    </p:spTree>
    <p:extLst>
      <p:ext uri="{BB962C8B-B14F-4D97-AF65-F5344CB8AC3E}">
        <p14:creationId xmlns:p14="http://schemas.microsoft.com/office/powerpoint/2010/main" val="997908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7594380-7025-4997-AD15-9AB8A811A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261872" y="470535"/>
            <a:ext cx="4477012" cy="1967864"/>
          </a:xfrm>
        </p:spPr>
        <p:txBody>
          <a:bodyPr vert="horz" lIns="91440" tIns="45720" rIns="91440" bIns="45720" rtlCol="0" anchor="b">
            <a:normAutofit/>
          </a:bodyPr>
          <a:lstStyle/>
          <a:p>
            <a:r>
              <a:rPr lang="en-US" dirty="0"/>
              <a:t>CRBOH Merchandise</a:t>
            </a:r>
            <a:endParaRPr lang="en-US"/>
          </a:p>
        </p:txBody>
      </p:sp>
      <p:sp>
        <p:nvSpPr>
          <p:cNvPr id="3" name="Text Placeholder 2"/>
          <p:cNvSpPr>
            <a:spLocks noGrp="1"/>
          </p:cNvSpPr>
          <p:nvPr>
            <p:ph sz="half" idx="1"/>
          </p:nvPr>
        </p:nvSpPr>
        <p:spPr>
          <a:xfrm>
            <a:off x="1261872" y="2688608"/>
            <a:ext cx="4477012" cy="3596303"/>
          </a:xfrm>
        </p:spPr>
        <p:txBody>
          <a:bodyPr vert="horz" lIns="91440" tIns="45720" rIns="91440" bIns="45720" rtlCol="0">
            <a:normAutofit/>
          </a:bodyPr>
          <a:lstStyle/>
          <a:p>
            <a:r>
              <a:rPr lang="en-US" dirty="0"/>
              <a:t>A new page on the CRBOH website recently launched, featuring custom frames for sale, in addition to the self inking stamp and seal embosser. </a:t>
            </a:r>
          </a:p>
          <a:p>
            <a:r>
              <a:rPr lang="en-US" dirty="0"/>
              <a:t>Two styles of custom frames are now available for purchase online.</a:t>
            </a:r>
          </a:p>
        </p:txBody>
      </p:sp>
      <p:sp>
        <p:nvSpPr>
          <p:cNvPr id="15" name="Rectangle 14">
            <a:extLst>
              <a:ext uri="{FF2B5EF4-FFF2-40B4-BE49-F238E27FC236}">
                <a16:creationId xmlns:a16="http://schemas.microsoft.com/office/drawing/2014/main" id="{001D9966-4027-4CE1-BAFF-9FA0E57860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874F3938-6B59-4FDD-B882-12FAA4978F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26657" y="0"/>
            <a:ext cx="506618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picture containing framework, room&#10;&#10;Description automatically generated">
            <a:extLst>
              <a:ext uri="{FF2B5EF4-FFF2-40B4-BE49-F238E27FC236}">
                <a16:creationId xmlns:a16="http://schemas.microsoft.com/office/drawing/2014/main" id="{E957E653-2832-42C0-B3E1-F1AC45DF6755}"/>
              </a:ext>
            </a:extLst>
          </p:cNvPr>
          <p:cNvPicPr>
            <a:picLocks noGrp="1" noChangeAspect="1"/>
          </p:cNvPicPr>
          <p:nvPr>
            <p:ph sz="half" idx="2"/>
          </p:nvPr>
        </p:nvPicPr>
        <p:blipFill>
          <a:blip r:embed="rId3"/>
          <a:stretch>
            <a:fillRect/>
          </a:stretch>
        </p:blipFill>
        <p:spPr>
          <a:xfrm>
            <a:off x="7089035" y="717096"/>
            <a:ext cx="3341426" cy="2798445"/>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9586" y="4318063"/>
            <a:ext cx="1224362" cy="1966848"/>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59748" y="4363419"/>
            <a:ext cx="1921492" cy="1921492"/>
          </a:xfrm>
          <a:prstGeom prst="rect">
            <a:avLst/>
          </a:prstGeom>
        </p:spPr>
      </p:pic>
    </p:spTree>
    <p:extLst>
      <p:ext uri="{BB962C8B-B14F-4D97-AF65-F5344CB8AC3E}">
        <p14:creationId xmlns:p14="http://schemas.microsoft.com/office/powerpoint/2010/main" val="266706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5"/>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PROMOTIONS COMMITTEE</a:t>
            </a:r>
            <a:endParaRPr/>
          </a:p>
        </p:txBody>
      </p:sp>
      <p:sp>
        <p:nvSpPr>
          <p:cNvPr id="478" name="Google Shape;478;p45"/>
          <p:cNvSpPr txBox="1">
            <a:spLocks noGrp="1"/>
          </p:cNvSpPr>
          <p:nvPr>
            <p:ph idx="1"/>
          </p:nvPr>
        </p:nvSpPr>
        <p:spPr>
          <a:xfrm>
            <a:off x="841248" y="2823342"/>
            <a:ext cx="3013576" cy="7406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sz="3200" b="1" dirty="0">
                <a:solidFill>
                  <a:srgbClr val="FF0000"/>
                </a:solidFill>
              </a:rPr>
              <a:t>Activities</a:t>
            </a:r>
            <a:endParaRPr sz="3200" b="1" dirty="0">
              <a:solidFill>
                <a:srgbClr val="FF0000"/>
              </a:solidFill>
            </a:endParaRPr>
          </a:p>
        </p:txBody>
      </p:sp>
      <p:sp>
        <p:nvSpPr>
          <p:cNvPr id="3" name="Text Placeholder 2">
            <a:extLst>
              <a:ext uri="{FF2B5EF4-FFF2-40B4-BE49-F238E27FC236}">
                <a16:creationId xmlns:a16="http://schemas.microsoft.com/office/drawing/2014/main" id="{F4065BB4-B94D-45F7-987A-2B33CA9B45E3}"/>
              </a:ext>
            </a:extLst>
          </p:cNvPr>
          <p:cNvSpPr>
            <a:spLocks noGrp="1"/>
          </p:cNvSpPr>
          <p:nvPr>
            <p:ph type="body" sz="half" idx="2"/>
          </p:nvPr>
        </p:nvSpPr>
        <p:spPr>
          <a:xfrm>
            <a:off x="4495800" y="1523999"/>
            <a:ext cx="6530788" cy="5002307"/>
          </a:xfrm>
        </p:spPr>
        <p:txBody>
          <a:bodyPr>
            <a:normAutofit/>
          </a:bodyPr>
          <a:lstStyle/>
          <a:p>
            <a:pPr marL="45720" lvl="0">
              <a:buClr>
                <a:srgbClr val="A85229"/>
              </a:buClr>
            </a:pPr>
            <a:r>
              <a:rPr lang="en-CA" sz="2400" b="1" dirty="0"/>
              <a:t>Volunteer Recognition</a:t>
            </a:r>
          </a:p>
          <a:p>
            <a:r>
              <a:rPr lang="en-CA" sz="2400" dirty="0"/>
              <a:t>Recognizing the hard work of our excellent Cttee volunteer </a:t>
            </a:r>
            <a:r>
              <a:rPr lang="en-CA" sz="2400" b="1" dirty="0"/>
              <a:t>Erin Pierce ROHT</a:t>
            </a:r>
            <a:r>
              <a:rPr lang="en-CA" sz="2400" dirty="0"/>
              <a:t>; letter and Points awarded.</a:t>
            </a:r>
          </a:p>
          <a:p>
            <a:pPr marL="365760" lvl="1">
              <a:spcBef>
                <a:spcPts val="1000"/>
              </a:spcBef>
              <a:spcAft>
                <a:spcPts val="0"/>
              </a:spcAft>
              <a:buSzPts val="1800"/>
            </a:pPr>
            <a:endParaRPr lang="en-CA" sz="2400" dirty="0"/>
          </a:p>
          <a:p>
            <a:pPr marL="45720"/>
            <a:r>
              <a:rPr lang="en-CA" sz="2400" b="1" dirty="0"/>
              <a:t>2020 Student Award</a:t>
            </a:r>
          </a:p>
          <a:p>
            <a:pPr>
              <a:lnSpc>
                <a:spcPct val="100000"/>
              </a:lnSpc>
            </a:pPr>
            <a:r>
              <a:rPr lang="en-CA" sz="2400" dirty="0"/>
              <a:t>This year our student award winner was:</a:t>
            </a:r>
          </a:p>
          <a:p>
            <a:pPr lvl="1">
              <a:lnSpc>
                <a:spcPct val="100000"/>
              </a:lnSpc>
            </a:pPr>
            <a:r>
              <a:rPr lang="fr-FR" sz="2400" b="1" dirty="0">
                <a:solidFill>
                  <a:schemeClr val="tx1"/>
                </a:solidFill>
              </a:rPr>
              <a:t>Meriem </a:t>
            </a:r>
            <a:r>
              <a:rPr lang="fr-FR" sz="2400" b="1" dirty="0" err="1">
                <a:solidFill>
                  <a:schemeClr val="tx1"/>
                </a:solidFill>
              </a:rPr>
              <a:t>Bessadet</a:t>
            </a:r>
            <a:br>
              <a:rPr lang="fr-FR" sz="2400" b="1" dirty="0">
                <a:solidFill>
                  <a:schemeClr val="tx1"/>
                </a:solidFill>
              </a:rPr>
            </a:br>
            <a:r>
              <a:rPr lang="fr-FR" sz="2400" b="1" dirty="0">
                <a:solidFill>
                  <a:schemeClr val="tx1"/>
                </a:solidFill>
              </a:rPr>
              <a:t>Université de Montréal</a:t>
            </a:r>
            <a:r>
              <a:rPr lang="en-CA" sz="2400" b="1" dirty="0">
                <a:solidFill>
                  <a:schemeClr val="tx1"/>
                </a:solidFill>
              </a:rPr>
              <a:t> </a:t>
            </a:r>
          </a:p>
          <a:p>
            <a:endParaRPr lang="en-CA" dirty="0"/>
          </a:p>
        </p:txBody>
      </p:sp>
    </p:spTree>
    <p:extLst>
      <p:ext uri="{BB962C8B-B14F-4D97-AF65-F5344CB8AC3E}">
        <p14:creationId xmlns:p14="http://schemas.microsoft.com/office/powerpoint/2010/main" val="1089205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49"/>
          <p:cNvSpPr txBox="1">
            <a:spLocks noGrp="1"/>
          </p:cNvSpPr>
          <p:nvPr>
            <p:ph type="ctrTitle"/>
          </p:nvPr>
        </p:nvSpPr>
        <p:spPr>
          <a:xfrm>
            <a:off x="1066800" y="1769318"/>
            <a:ext cx="10058400" cy="3786447"/>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0000"/>
              </a:lnSpc>
              <a:spcBef>
                <a:spcPts val="0"/>
              </a:spcBef>
              <a:spcAft>
                <a:spcPts val="0"/>
              </a:spcAft>
              <a:buClr>
                <a:schemeClr val="dk1"/>
              </a:buClr>
              <a:buSzPts val="6800"/>
              <a:buFont typeface="Cambria"/>
              <a:buNone/>
            </a:pPr>
            <a:r>
              <a:rPr lang="en-US" dirty="0"/>
              <a:t>NEW BUSINESS</a:t>
            </a:r>
            <a:br>
              <a:rPr lang="en-US" dirty="0"/>
            </a:br>
            <a:r>
              <a:rPr lang="en-US" dirty="0"/>
              <a:t> </a:t>
            </a:r>
            <a:br>
              <a:rPr lang="en-US" dirty="0"/>
            </a:br>
            <a:br>
              <a:rPr lang="en-US" sz="6000" dirty="0"/>
            </a:br>
            <a:r>
              <a:rPr lang="en-US" sz="6000" dirty="0"/>
              <a:t>NEW AND OUTGOING DIRECTORS </a:t>
            </a:r>
            <a:endParaRPr sz="6000" dirty="0"/>
          </a:p>
        </p:txBody>
      </p:sp>
      <p:sp>
        <p:nvSpPr>
          <p:cNvPr id="505" name="Google Shape;505;p49"/>
          <p:cNvSpPr txBox="1">
            <a:spLocks noGrp="1"/>
          </p:cNvSpPr>
          <p:nvPr>
            <p:ph type="subTitle" idx="1"/>
          </p:nvPr>
        </p:nvSpPr>
        <p:spPr>
          <a:xfrm>
            <a:off x="1227549" y="5513868"/>
            <a:ext cx="9418320" cy="54864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dirty="0"/>
              <a:t>MARC-ANDRÉ LAVOIE</a:t>
            </a:r>
            <a:endParaRPr dirty="0"/>
          </a:p>
        </p:txBody>
      </p:sp>
      <p:pic>
        <p:nvPicPr>
          <p:cNvPr id="506" name="Google Shape;506;p49"/>
          <p:cNvPicPr preferRelativeResize="0"/>
          <p:nvPr/>
        </p:nvPicPr>
        <p:blipFill rotWithShape="1">
          <a:blip r:embed="rId3">
            <a:alphaModFix/>
          </a:blip>
          <a:srcRect/>
          <a:stretch/>
        </p:blipFill>
        <p:spPr>
          <a:xfrm>
            <a:off x="9725239" y="396627"/>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45"/>
        <p:cNvGrpSpPr/>
        <p:nvPr/>
      </p:nvGrpSpPr>
      <p:grpSpPr>
        <a:xfrm>
          <a:off x="0" y="0"/>
          <a:ext cx="0" cy="0"/>
          <a:chOff x="0" y="0"/>
          <a:chExt cx="0" cy="0"/>
        </a:xfrm>
      </p:grpSpPr>
      <p:sp>
        <p:nvSpPr>
          <p:cNvPr id="168" name="Rectangle 167">
            <a:extLst>
              <a:ext uri="{FF2B5EF4-FFF2-40B4-BE49-F238E27FC236}">
                <a16:creationId xmlns:a16="http://schemas.microsoft.com/office/drawing/2014/main" id="{F1ACBE00-0221-433D-8EA5-D9D7B45F3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70" name="Rectangle 169">
            <a:extLst>
              <a:ext uri="{FF2B5EF4-FFF2-40B4-BE49-F238E27FC236}">
                <a16:creationId xmlns:a16="http://schemas.microsoft.com/office/drawing/2014/main" id="{EFB0C39A-F8CA-4A79-AFFC-E9780FB199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wearing a suit and tie smiling at the camera&#10;&#10;Description automatically generated">
            <a:extLst>
              <a:ext uri="{FF2B5EF4-FFF2-40B4-BE49-F238E27FC236}">
                <a16:creationId xmlns:a16="http://schemas.microsoft.com/office/drawing/2014/main" id="{E0AFC9A4-D7E4-4250-AD99-A9BFD537F201}"/>
              </a:ext>
            </a:extLst>
          </p:cNvPr>
          <p:cNvPicPr>
            <a:picLocks noChangeAspect="1"/>
          </p:cNvPicPr>
          <p:nvPr/>
        </p:nvPicPr>
        <p:blipFill rotWithShape="1">
          <a:blip r:embed="rId3">
            <a:alphaModFix amt="40000"/>
          </a:blip>
          <a:srcRect b="3433"/>
          <a:stretch/>
        </p:blipFill>
        <p:spPr>
          <a:xfrm>
            <a:off x="20" y="0"/>
            <a:ext cx="12191980" cy="6858000"/>
          </a:xfrm>
          <a:prstGeom prst="rect">
            <a:avLst/>
          </a:prstGeom>
        </p:spPr>
      </p:pic>
      <p:sp>
        <p:nvSpPr>
          <p:cNvPr id="546" name="Google Shape;546;p54"/>
          <p:cNvSpPr txBox="1">
            <a:spLocks noGrp="1"/>
          </p:cNvSpPr>
          <p:nvPr>
            <p:ph type="title"/>
          </p:nvPr>
        </p:nvSpPr>
        <p:spPr>
          <a:xfrm>
            <a:off x="5697948" y="536530"/>
            <a:ext cx="6152182" cy="4041648"/>
          </a:xfrm>
          <a:prstGeom prst="rect">
            <a:avLst/>
          </a:prstGeom>
        </p:spPr>
        <p:txBody>
          <a:bodyPr spcFirstLastPara="1" vert="horz" lIns="91440" tIns="45720" rIns="91440" bIns="45720" rtlCol="0" anchor="b" anchorCtr="0">
            <a:normAutofit/>
          </a:bodyPr>
          <a:lstStyle/>
          <a:p>
            <a:pPr marL="0" lvl="0" indent="0">
              <a:lnSpc>
                <a:spcPct val="85000"/>
              </a:lnSpc>
              <a:spcAft>
                <a:spcPts val="0"/>
              </a:spcAft>
              <a:buClr>
                <a:srgbClr val="7E3D1E"/>
              </a:buClr>
              <a:buSzPts val="2880"/>
            </a:pPr>
            <a:r>
              <a:rPr lang="en-US" sz="7200" dirty="0"/>
              <a:t>INCOMING PRESIDENT</a:t>
            </a:r>
            <a:br>
              <a:rPr lang="en-US" sz="7200" dirty="0"/>
            </a:br>
            <a:br>
              <a:rPr lang="en-US" sz="7200" dirty="0"/>
            </a:br>
            <a:r>
              <a:rPr lang="en-US" sz="7200" dirty="0"/>
              <a:t>2020 – 2021 </a:t>
            </a:r>
          </a:p>
        </p:txBody>
      </p:sp>
      <p:sp>
        <p:nvSpPr>
          <p:cNvPr id="547" name="Google Shape;547;p54"/>
          <p:cNvSpPr txBox="1"/>
          <p:nvPr/>
        </p:nvSpPr>
        <p:spPr>
          <a:xfrm>
            <a:off x="7579332" y="4922167"/>
            <a:ext cx="4136647" cy="6616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600"/>
              </a:spcAft>
              <a:buNone/>
            </a:pPr>
            <a:r>
              <a:rPr lang="en-US" sz="3200" b="1" dirty="0">
                <a:solidFill>
                  <a:schemeClr val="dk1"/>
                </a:solidFill>
                <a:latin typeface="Cambria"/>
                <a:ea typeface="Cambria"/>
                <a:cs typeface="Cambria"/>
                <a:sym typeface="Cambria"/>
              </a:rPr>
              <a:t>Marc-André Lavoie</a:t>
            </a:r>
            <a:endParaRPr lang="en-CA" sz="3200" b="1" dirty="0">
              <a:solidFill>
                <a:schemeClr val="dk1"/>
              </a:solidFill>
              <a:latin typeface="Cambria"/>
              <a:ea typeface="Cambria"/>
              <a:cs typeface="Cambria"/>
              <a:sym typeface="Cambria"/>
            </a:endParaRP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p:cNvGrpSpPr/>
        <p:nvPr/>
      </p:nvGrpSpPr>
      <p:grpSpPr>
        <a:xfrm>
          <a:off x="0" y="0"/>
          <a:ext cx="0" cy="0"/>
          <a:chOff x="0" y="0"/>
          <a:chExt cx="0" cy="0"/>
        </a:xfrm>
      </p:grpSpPr>
      <p:sp>
        <p:nvSpPr>
          <p:cNvPr id="87" name="Rectangle 86">
            <a:extLst>
              <a:ext uri="{FF2B5EF4-FFF2-40B4-BE49-F238E27FC236}">
                <a16:creationId xmlns:a16="http://schemas.microsoft.com/office/drawing/2014/main" id="{5B6D324E-2D03-4162-AF1E-D5E32234E2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27" name="Google Shape;527;p52"/>
          <p:cNvSpPr txBox="1">
            <a:spLocks noGrp="1"/>
          </p:cNvSpPr>
          <p:nvPr>
            <p:ph type="title"/>
          </p:nvPr>
        </p:nvSpPr>
        <p:spPr>
          <a:xfrm>
            <a:off x="1211140" y="365760"/>
            <a:ext cx="5997678" cy="938287"/>
          </a:xfrm>
          <a:prstGeom prst="rect">
            <a:avLst/>
          </a:prstGeom>
        </p:spPr>
        <p:txBody>
          <a:bodyPr spcFirstLastPara="1" vert="horz" lIns="91440" tIns="45720" rIns="91440" bIns="45720" rtlCol="0" anchor="b" anchorCtr="0">
            <a:normAutofit/>
          </a:bodyPr>
          <a:lstStyle/>
          <a:p>
            <a:pPr marL="0" lvl="0" indent="0">
              <a:spcAft>
                <a:spcPts val="0"/>
              </a:spcAft>
              <a:buClr>
                <a:srgbClr val="7E3D1E"/>
              </a:buClr>
              <a:buSzPts val="2880"/>
            </a:pPr>
            <a:r>
              <a:rPr lang="en-US" sz="2800" dirty="0"/>
              <a:t>NEW DIRECTORS</a:t>
            </a:r>
            <a:br>
              <a:rPr lang="en-US" sz="2800" dirty="0"/>
            </a:br>
            <a:r>
              <a:rPr lang="en-US" sz="2800" dirty="0"/>
              <a:t>ROH – CENTRAL &amp; WESTERN</a:t>
            </a:r>
          </a:p>
        </p:txBody>
      </p:sp>
      <p:sp>
        <p:nvSpPr>
          <p:cNvPr id="89" name="Rectangle 88">
            <a:extLst>
              <a:ext uri="{FF2B5EF4-FFF2-40B4-BE49-F238E27FC236}">
                <a16:creationId xmlns:a16="http://schemas.microsoft.com/office/drawing/2014/main" id="{60C2BF78-EE5B-49C7-ADD9-58CDBD13E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29" name="Google Shape;529;p52"/>
          <p:cNvSpPr txBox="1">
            <a:spLocks noGrp="1"/>
          </p:cNvSpPr>
          <p:nvPr>
            <p:ph type="body" sz="half" idx="2"/>
          </p:nvPr>
        </p:nvSpPr>
        <p:spPr>
          <a:xfrm>
            <a:off x="1211139" y="1709904"/>
            <a:ext cx="4653311" cy="4782336"/>
          </a:xfrm>
          <a:prstGeom prst="rect">
            <a:avLst/>
          </a:prstGeom>
        </p:spPr>
        <p:txBody>
          <a:bodyPr spcFirstLastPara="1" vert="horz" lIns="91440" tIns="45720" rIns="91440" bIns="45720" rtlCol="0" anchorCtr="0">
            <a:noAutofit/>
          </a:bodyPr>
          <a:lstStyle/>
          <a:p>
            <a:pPr marL="0" lvl="0" indent="-182880">
              <a:lnSpc>
                <a:spcPct val="100000"/>
              </a:lnSpc>
              <a:spcBef>
                <a:spcPts val="0"/>
              </a:spcBef>
              <a:spcAft>
                <a:spcPts val="0"/>
              </a:spcAft>
              <a:buSzPts val="1800"/>
              <a:buNone/>
            </a:pPr>
            <a:r>
              <a:rPr lang="en-US" sz="1600" b="1" dirty="0"/>
              <a:t>Spencer </a:t>
            </a:r>
            <a:r>
              <a:rPr lang="en-US" sz="1600" b="1" dirty="0" err="1"/>
              <a:t>Matthes</a:t>
            </a:r>
            <a:r>
              <a:rPr lang="en-US" sz="1600" b="1" dirty="0"/>
              <a:t>, Alberta</a:t>
            </a:r>
          </a:p>
          <a:p>
            <a:pPr marL="0" lvl="0" indent="-182880">
              <a:lnSpc>
                <a:spcPct val="100000"/>
              </a:lnSpc>
              <a:spcBef>
                <a:spcPts val="0"/>
              </a:spcBef>
              <a:spcAft>
                <a:spcPts val="0"/>
              </a:spcAft>
              <a:buSzPts val="1800"/>
              <a:buNone/>
            </a:pPr>
            <a:r>
              <a:rPr lang="en-US" sz="1600" b="1" dirty="0"/>
              <a:t>2020 – 2023</a:t>
            </a:r>
          </a:p>
          <a:p>
            <a:pPr lvl="0" indent="-182880">
              <a:spcAft>
                <a:spcPts val="0"/>
              </a:spcAft>
              <a:buSzPts val="1800"/>
            </a:pPr>
            <a:r>
              <a:rPr lang="en-US" sz="1400" dirty="0"/>
              <a:t>Spencer </a:t>
            </a:r>
            <a:r>
              <a:rPr lang="en-US" sz="1400" dirty="0" err="1"/>
              <a:t>Matthes</a:t>
            </a:r>
            <a:r>
              <a:rPr lang="en-US" sz="1400" dirty="0"/>
              <a:t> is a senior consulting Industrial Hygienist and Safety/Risk Specialist with 10 years of HSE industry experience and 20 overall years in the workforce. During this time he has provided HSE support to the construction/demolition, oil &amp; gas, municipal/institutional, healthcare, academic research, mining/quarrying, manufacturing, and food processing industries. </a:t>
            </a:r>
          </a:p>
          <a:p>
            <a:pPr lvl="0" indent="-182880">
              <a:spcAft>
                <a:spcPts val="0"/>
              </a:spcAft>
              <a:buSzPts val="1800"/>
            </a:pPr>
            <a:r>
              <a:rPr lang="en-US" sz="1400" dirty="0"/>
              <a:t>He holds a Master of Science Degree in Occupational Health and Safety with a Concentration in Environmental Management, as well as currently completing a second Master of Science Degree in Safety and Risk Management. Besides being an ROH, he is also a professional member of the BCSP (ASP &amp; CSP designations) and ECO Canada (EP designation).  </a:t>
            </a:r>
          </a:p>
        </p:txBody>
      </p:sp>
      <p:pic>
        <p:nvPicPr>
          <p:cNvPr id="530" name="Google Shape;530;p52"/>
          <p:cNvPicPr preferRelativeResize="0"/>
          <p:nvPr/>
        </p:nvPicPr>
        <p:blipFill>
          <a:blip r:embed="rId3"/>
          <a:srcRect/>
          <a:stretch/>
        </p:blipFill>
        <p:spPr>
          <a:xfrm>
            <a:off x="6096000" y="1841221"/>
            <a:ext cx="4653311" cy="4651019"/>
          </a:xfrm>
          <a:prstGeom prst="rect">
            <a:avLst/>
          </a:prstGeom>
          <a:noFill/>
        </p:spPr>
      </p:pic>
    </p:spTree>
    <p:extLst>
      <p:ext uri="{BB962C8B-B14F-4D97-AF65-F5344CB8AC3E}">
        <p14:creationId xmlns:p14="http://schemas.microsoft.com/office/powerpoint/2010/main" val="3553433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p:cNvGrpSpPr/>
        <p:nvPr/>
      </p:nvGrpSpPr>
      <p:grpSpPr>
        <a:xfrm>
          <a:off x="0" y="0"/>
          <a:ext cx="0" cy="0"/>
          <a:chOff x="0" y="0"/>
          <a:chExt cx="0" cy="0"/>
        </a:xfrm>
      </p:grpSpPr>
      <p:sp>
        <p:nvSpPr>
          <p:cNvPr id="151" name="Rectangle 150">
            <a:extLst>
              <a:ext uri="{FF2B5EF4-FFF2-40B4-BE49-F238E27FC236}">
                <a16:creationId xmlns:a16="http://schemas.microsoft.com/office/drawing/2014/main" id="{5B6D324E-2D03-4162-AF1E-D5E32234E2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27" name="Google Shape;527;p52"/>
          <p:cNvSpPr txBox="1">
            <a:spLocks noGrp="1"/>
          </p:cNvSpPr>
          <p:nvPr>
            <p:ph type="title"/>
          </p:nvPr>
        </p:nvSpPr>
        <p:spPr>
          <a:xfrm>
            <a:off x="1226379" y="365760"/>
            <a:ext cx="5997678" cy="941294"/>
          </a:xfrm>
          <a:prstGeom prst="rect">
            <a:avLst/>
          </a:prstGeom>
        </p:spPr>
        <p:txBody>
          <a:bodyPr spcFirstLastPara="1" vert="horz" lIns="91440" tIns="45720" rIns="91440" bIns="45720" rtlCol="0" anchor="b" anchorCtr="0">
            <a:normAutofit/>
          </a:bodyPr>
          <a:lstStyle/>
          <a:p>
            <a:pPr marL="0" lvl="0" indent="0">
              <a:spcAft>
                <a:spcPts val="0"/>
              </a:spcAft>
              <a:buClr>
                <a:srgbClr val="7E3D1E"/>
              </a:buClr>
              <a:buSzPts val="2880"/>
            </a:pPr>
            <a:r>
              <a:rPr lang="en-US" sz="2800" dirty="0"/>
              <a:t>NEW DIRECTORS</a:t>
            </a:r>
            <a:br>
              <a:rPr lang="en-US" sz="2800" dirty="0"/>
            </a:br>
            <a:r>
              <a:rPr lang="en-US" sz="2800" dirty="0"/>
              <a:t>ROH – ONTARIO</a:t>
            </a:r>
          </a:p>
        </p:txBody>
      </p:sp>
      <p:sp>
        <p:nvSpPr>
          <p:cNvPr id="153" name="Rectangle 152">
            <a:extLst>
              <a:ext uri="{FF2B5EF4-FFF2-40B4-BE49-F238E27FC236}">
                <a16:creationId xmlns:a16="http://schemas.microsoft.com/office/drawing/2014/main" id="{60C2BF78-EE5B-49C7-ADD9-58CDBD13E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30" name="Google Shape;530;p52"/>
          <p:cNvPicPr preferRelativeResize="0"/>
          <p:nvPr/>
        </p:nvPicPr>
        <p:blipFill rotWithShape="1">
          <a:blip r:embed="rId3"/>
          <a:srcRect l="15699" r="16449"/>
          <a:stretch/>
        </p:blipFill>
        <p:spPr>
          <a:xfrm>
            <a:off x="7538689" y="10"/>
            <a:ext cx="4653311" cy="6857990"/>
          </a:xfrm>
          <a:prstGeom prst="rect">
            <a:avLst/>
          </a:prstGeom>
          <a:noFill/>
        </p:spPr>
      </p:pic>
      <p:sp>
        <p:nvSpPr>
          <p:cNvPr id="8" name="Content Placeholder 8">
            <a:extLst>
              <a:ext uri="{FF2B5EF4-FFF2-40B4-BE49-F238E27FC236}">
                <a16:creationId xmlns:a16="http://schemas.microsoft.com/office/drawing/2014/main" id="{79F1134F-B41A-432A-85A4-CB3DD9EF6AD1}"/>
              </a:ext>
            </a:extLst>
          </p:cNvPr>
          <p:cNvSpPr txBox="1">
            <a:spLocks/>
          </p:cNvSpPr>
          <p:nvPr/>
        </p:nvSpPr>
        <p:spPr>
          <a:xfrm>
            <a:off x="1226379" y="1458706"/>
            <a:ext cx="5900562" cy="5175177"/>
          </a:xfrm>
          <a:prstGeom prst="rect">
            <a:avLst/>
          </a:prstGeom>
          <a:noFill/>
          <a:ln>
            <a:noFill/>
          </a:ln>
        </p:spPr>
        <p:txBody>
          <a:bodyPr spcFirstLastPara="1" wrap="square" lIns="91425" tIns="45700" rIns="91425" bIns="45700" anchor="t" anchorCtr="0">
            <a:normAutofit fontScale="25000" lnSpcReduction="20000"/>
          </a:bodyPr>
          <a:lstStyle>
            <a:defPPr marR="0" lvl="0" algn="l" rtl="0">
              <a:lnSpc>
                <a:spcPct val="100000"/>
              </a:lnSpc>
              <a:spcBef>
                <a:spcPts val="0"/>
              </a:spcBef>
              <a:spcAft>
                <a:spcPts val="0"/>
              </a:spcAft>
            </a:defPPr>
            <a:lvl1pPr marL="457200" marR="0" lvl="0" indent="-355600" algn="l" rtl="0">
              <a:lnSpc>
                <a:spcPct val="90000"/>
              </a:lnSpc>
              <a:spcBef>
                <a:spcPts val="1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1pPr>
            <a:lvl2pPr marL="914400" marR="0" lvl="1" indent="-342900" algn="l" rtl="0">
              <a:lnSpc>
                <a:spcPct val="90000"/>
              </a:lnSpc>
              <a:spcBef>
                <a:spcPts val="1000"/>
              </a:spcBef>
              <a:spcAft>
                <a:spcPts val="0"/>
              </a:spcAft>
              <a:buClr>
                <a:schemeClr val="accent1"/>
              </a:buClr>
              <a:buSzPts val="1800"/>
              <a:buFont typeface="Arial"/>
              <a:buChar char="•"/>
              <a:defRPr sz="1800" b="0" i="0" u="none" strike="noStrike" cap="none">
                <a:solidFill>
                  <a:schemeClr val="dk1"/>
                </a:solidFill>
                <a:latin typeface="Cambria"/>
                <a:ea typeface="Cambria"/>
                <a:cs typeface="Cambria"/>
                <a:sym typeface="Cambria"/>
              </a:defRPr>
            </a:lvl2pPr>
            <a:lvl3pPr marL="1371600" marR="0" lvl="2" indent="-330200" algn="l" rtl="0">
              <a:lnSpc>
                <a:spcPct val="90000"/>
              </a:lnSpc>
              <a:spcBef>
                <a:spcPts val="800"/>
              </a:spcBef>
              <a:spcAft>
                <a:spcPts val="0"/>
              </a:spcAft>
              <a:buClr>
                <a:schemeClr val="accent1"/>
              </a:buClr>
              <a:buSzPts val="1600"/>
              <a:buFont typeface="Arial"/>
              <a:buChar char="•"/>
              <a:defRPr sz="1600" b="0" i="0" u="none" strike="noStrike" cap="none">
                <a:solidFill>
                  <a:schemeClr val="dk1"/>
                </a:solidFill>
                <a:latin typeface="Cambria"/>
                <a:ea typeface="Cambria"/>
                <a:cs typeface="Cambria"/>
                <a:sym typeface="Cambria"/>
              </a:defRPr>
            </a:lvl3pPr>
            <a:lvl4pPr marL="1828800" marR="0" lvl="3"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4pPr>
            <a:lvl5pPr marL="2286000" marR="0" lvl="4"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5pPr>
            <a:lvl6pPr marL="2743200" marR="0" lvl="5"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6pPr>
            <a:lvl7pPr marL="3200400" marR="0" lvl="6"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7pPr>
            <a:lvl8pPr marL="3657600" marR="0" lvl="7"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8pPr>
            <a:lvl9pPr marL="4114800" marR="0" lvl="8" indent="-228600"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9pPr>
          </a:lstStyle>
          <a:p>
            <a:pPr marL="0" lvl="0" indent="-182880">
              <a:spcBef>
                <a:spcPts val="0"/>
              </a:spcBef>
              <a:buSzPts val="1800"/>
              <a:buNone/>
            </a:pPr>
            <a:r>
              <a:rPr lang="en-US" sz="5600" b="1" dirty="0">
                <a:latin typeface="+mj-lt"/>
              </a:rPr>
              <a:t>Letty Wong</a:t>
            </a:r>
          </a:p>
          <a:p>
            <a:pPr marL="0" lvl="0" indent="-182880">
              <a:spcBef>
                <a:spcPts val="800"/>
              </a:spcBef>
              <a:buSzPts val="1800"/>
              <a:buNone/>
            </a:pPr>
            <a:r>
              <a:rPr lang="en-US" sz="5600" b="1" dirty="0">
                <a:latin typeface="+mj-lt"/>
              </a:rPr>
              <a:t>2020 - 2023</a:t>
            </a:r>
            <a:endParaRPr lang="en-US" sz="5600" b="1" dirty="0"/>
          </a:p>
          <a:p>
            <a:pPr marL="101600" indent="0">
              <a:lnSpc>
                <a:spcPct val="120000"/>
              </a:lnSpc>
              <a:buNone/>
            </a:pPr>
            <a:r>
              <a:rPr lang="en-US" sz="5600" dirty="0">
                <a:latin typeface="+mn-lt"/>
              </a:rPr>
              <a:t>Letty Wong is a ROH and CIH with almost 20 years of experience in the field of Occupational Hygiene. She graduated with a </a:t>
            </a:r>
            <a:r>
              <a:rPr lang="en-US" sz="5600" dirty="0" err="1">
                <a:latin typeface="+mn-lt"/>
              </a:rPr>
              <a:t>MHSc</a:t>
            </a:r>
            <a:r>
              <a:rPr lang="en-US" sz="5600" dirty="0">
                <a:latin typeface="+mn-lt"/>
              </a:rPr>
              <a:t>. in Occupational and Environmental Health from the University of Toronto. Since then, she has spent the majority of her career working in OH consulting. She spent the first part of her career with Resource Environmental Associates as an occupational hygiene consultant. More recently, she was the manager of the IH/OHS group and a Senior Industrial Hygienist at the consulting firm </a:t>
            </a:r>
            <a:r>
              <a:rPr lang="en-US" sz="5600" dirty="0" err="1">
                <a:latin typeface="+mn-lt"/>
              </a:rPr>
              <a:t>BluMetric</a:t>
            </a:r>
            <a:r>
              <a:rPr lang="en-US" sz="5600" dirty="0">
                <a:latin typeface="+mn-lt"/>
              </a:rPr>
              <a:t> Environmental Inc. (formerly WESA). </a:t>
            </a:r>
          </a:p>
          <a:p>
            <a:pPr marL="101600" indent="0">
              <a:lnSpc>
                <a:spcPct val="120000"/>
              </a:lnSpc>
              <a:buNone/>
            </a:pPr>
            <a:r>
              <a:rPr lang="en-US" sz="5600" dirty="0">
                <a:latin typeface="+mn-lt"/>
              </a:rPr>
              <a:t>Currently Letty is the EHS Lead for Canada at Apple. In this role, she manages and oversees all matters of health and safety related to Apple's retail and corporate operations in Canada. She also provides industrial hygiene expertise in retail operations.</a:t>
            </a:r>
          </a:p>
          <a:p>
            <a:pPr marL="101600" indent="0">
              <a:lnSpc>
                <a:spcPct val="120000"/>
              </a:lnSpc>
              <a:buNone/>
            </a:pPr>
            <a:r>
              <a:rPr lang="en-US" sz="5600" dirty="0">
                <a:latin typeface="+mn-lt"/>
              </a:rPr>
              <a:t>Outside of work, Letty has served as an IH mentor for a number of years at both the Dalla Lana School of Public Health at </a:t>
            </a:r>
            <a:r>
              <a:rPr lang="en-US" sz="5600" dirty="0" err="1">
                <a:latin typeface="+mn-lt"/>
              </a:rPr>
              <a:t>UofT</a:t>
            </a:r>
            <a:r>
              <a:rPr lang="en-US" sz="5600" dirty="0">
                <a:latin typeface="+mn-lt"/>
              </a:rPr>
              <a:t>, and within the Occupational Hygiene Association of Ontario (OHAO). Previous to joining the CRBOH Board, Letty served on the OHAO Board of Directors for six years, and was the association’s President in 2017-2018.</a:t>
            </a:r>
          </a:p>
          <a:p>
            <a:pPr marL="45720" indent="0">
              <a:buFont typeface="Arial"/>
              <a:buNone/>
            </a:pPr>
            <a:endParaRPr lang="en-CA" sz="1300" dirty="0"/>
          </a:p>
        </p:txBody>
      </p:sp>
    </p:spTree>
    <p:extLst>
      <p:ext uri="{BB962C8B-B14F-4D97-AF65-F5344CB8AC3E}">
        <p14:creationId xmlns:p14="http://schemas.microsoft.com/office/powerpoint/2010/main" val="2902272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Shape 534"/>
        <p:cNvGrpSpPr/>
        <p:nvPr/>
      </p:nvGrpSpPr>
      <p:grpSpPr>
        <a:xfrm>
          <a:off x="0" y="0"/>
          <a:ext cx="0" cy="0"/>
          <a:chOff x="0" y="0"/>
          <a:chExt cx="0" cy="0"/>
        </a:xfrm>
      </p:grpSpPr>
      <p:sp>
        <p:nvSpPr>
          <p:cNvPr id="543" name="Rectangle 101">
            <a:extLst>
              <a:ext uri="{FF2B5EF4-FFF2-40B4-BE49-F238E27FC236}">
                <a16:creationId xmlns:a16="http://schemas.microsoft.com/office/drawing/2014/main" id="{D2781DDF-FAC9-41BA-A2E2-B4F31ED73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60" name="Rectangle 103">
            <a:extLst>
              <a:ext uri="{FF2B5EF4-FFF2-40B4-BE49-F238E27FC236}">
                <a16:creationId xmlns:a16="http://schemas.microsoft.com/office/drawing/2014/main" id="{EFAE1C99-F9B1-4DA2-A8F4-7E2AC332F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Schoolbook" panose="02040604050505020304"/>
              <a:ea typeface="+mn-ea"/>
              <a:cs typeface="+mn-cs"/>
            </a:endParaRPr>
          </a:p>
        </p:txBody>
      </p:sp>
      <p:sp>
        <p:nvSpPr>
          <p:cNvPr id="535" name="Google Shape;535;p53"/>
          <p:cNvSpPr txBox="1">
            <a:spLocks noGrp="1"/>
          </p:cNvSpPr>
          <p:nvPr>
            <p:ph type="title"/>
          </p:nvPr>
        </p:nvSpPr>
        <p:spPr>
          <a:xfrm>
            <a:off x="795342" y="1113181"/>
            <a:ext cx="2853005" cy="3488635"/>
          </a:xfrm>
          <a:prstGeom prst="rect">
            <a:avLst/>
          </a:prstGeom>
        </p:spPr>
        <p:txBody>
          <a:bodyPr spcFirstLastPara="1" vert="horz" lIns="91440" tIns="45720" rIns="91440" bIns="45720" rtlCol="0" anchor="b" anchorCtr="0">
            <a:normAutofit/>
          </a:bodyPr>
          <a:lstStyle/>
          <a:p>
            <a:pPr marL="0" lvl="0" indent="0">
              <a:lnSpc>
                <a:spcPct val="85000"/>
              </a:lnSpc>
              <a:spcAft>
                <a:spcPts val="0"/>
              </a:spcAft>
              <a:buClr>
                <a:srgbClr val="7E3D1E"/>
              </a:buClr>
              <a:buSzPts val="2880"/>
            </a:pPr>
            <a:r>
              <a:rPr lang="en-US" dirty="0"/>
              <a:t>OUTGOING DIRECTORS</a:t>
            </a:r>
            <a:br>
              <a:rPr lang="en-US" sz="2300" dirty="0"/>
            </a:br>
            <a:br>
              <a:rPr lang="en-US" sz="2300" dirty="0"/>
            </a:br>
            <a:r>
              <a:rPr lang="en-US" sz="2300" dirty="0"/>
              <a:t>MANY THANKS  FOR YOUR HARD WORK &amp; CONTRIBUTIONS TO THE BOARD</a:t>
            </a:r>
          </a:p>
        </p:txBody>
      </p:sp>
      <p:pic>
        <p:nvPicPr>
          <p:cNvPr id="3" name="Picture 2" descr="A picture containing man, indoor, person, looking&#10;&#10;Description automatically generated">
            <a:extLst>
              <a:ext uri="{FF2B5EF4-FFF2-40B4-BE49-F238E27FC236}">
                <a16:creationId xmlns:a16="http://schemas.microsoft.com/office/drawing/2014/main" id="{DE1807BE-D5B4-41BB-BC83-5F2C2F6955D9}"/>
              </a:ext>
            </a:extLst>
          </p:cNvPr>
          <p:cNvPicPr>
            <a:picLocks noChangeAspect="1"/>
          </p:cNvPicPr>
          <p:nvPr/>
        </p:nvPicPr>
        <p:blipFill rotWithShape="1">
          <a:blip r:embed="rId3"/>
          <a:srcRect t="419" b="30085"/>
          <a:stretch/>
        </p:blipFill>
        <p:spPr>
          <a:xfrm rot="5400000">
            <a:off x="2989252" y="1641741"/>
            <a:ext cx="6858000" cy="3574517"/>
          </a:xfrm>
          <a:prstGeom prst="rect">
            <a:avLst/>
          </a:prstGeom>
        </p:spPr>
      </p:pic>
      <p:sp>
        <p:nvSpPr>
          <p:cNvPr id="106" name="Rectangle 105">
            <a:extLst>
              <a:ext uri="{FF2B5EF4-FFF2-40B4-BE49-F238E27FC236}">
                <a16:creationId xmlns:a16="http://schemas.microsoft.com/office/drawing/2014/main" id="{484CBAFF-E5CD-4096-AD43-9E24C5E65C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3480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descr="A person smiling for the camera&#10;&#10;Description automatically generated">
            <a:extLst>
              <a:ext uri="{FF2B5EF4-FFF2-40B4-BE49-F238E27FC236}">
                <a16:creationId xmlns:a16="http://schemas.microsoft.com/office/drawing/2014/main" id="{B0EA64AE-633C-4B43-A66F-C725171BBEB9}"/>
              </a:ext>
            </a:extLst>
          </p:cNvPr>
          <p:cNvPicPr>
            <a:picLocks noChangeAspect="1"/>
          </p:cNvPicPr>
          <p:nvPr/>
        </p:nvPicPr>
        <p:blipFill rotWithShape="1">
          <a:blip r:embed="rId4"/>
          <a:srcRect l="12045" r="9771" b="-1"/>
          <a:stretch/>
        </p:blipFill>
        <p:spPr>
          <a:xfrm>
            <a:off x="8175031" y="10"/>
            <a:ext cx="3574517" cy="6857990"/>
          </a:xfrm>
          <a:prstGeom prst="rect">
            <a:avLst/>
          </a:prstGeom>
        </p:spPr>
      </p:pic>
      <p:sp>
        <p:nvSpPr>
          <p:cNvPr id="539" name="Google Shape;539;p53"/>
          <p:cNvSpPr txBox="1"/>
          <p:nvPr/>
        </p:nvSpPr>
        <p:spPr>
          <a:xfrm>
            <a:off x="8642555" y="159861"/>
            <a:ext cx="2700897" cy="8001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600"/>
              </a:spcAft>
              <a:buNone/>
            </a:pPr>
            <a:r>
              <a:rPr lang="en-US" dirty="0">
                <a:latin typeface="Cambria"/>
                <a:ea typeface="Cambria"/>
                <a:cs typeface="Cambria"/>
                <a:sym typeface="Cambria"/>
              </a:rPr>
              <a:t>Michele </a:t>
            </a:r>
            <a:r>
              <a:rPr lang="en-US" dirty="0" err="1">
                <a:latin typeface="Cambria"/>
                <a:ea typeface="Cambria"/>
                <a:cs typeface="Cambria"/>
                <a:sym typeface="Cambria"/>
              </a:rPr>
              <a:t>Kutz</a:t>
            </a:r>
            <a:r>
              <a:rPr lang="en-US" dirty="0">
                <a:latin typeface="Cambria"/>
                <a:ea typeface="Cambria"/>
                <a:cs typeface="Cambria"/>
                <a:sym typeface="Cambria"/>
              </a:rPr>
              <a:t>, ROH </a:t>
            </a:r>
          </a:p>
          <a:p>
            <a:pPr marL="0" marR="0" lvl="0" indent="0" algn="l" rtl="0">
              <a:spcBef>
                <a:spcPts val="0"/>
              </a:spcBef>
              <a:spcAft>
                <a:spcPts val="600"/>
              </a:spcAft>
              <a:buNone/>
            </a:pPr>
            <a:r>
              <a:rPr lang="en-US" dirty="0">
                <a:latin typeface="Cambria"/>
                <a:ea typeface="Cambria"/>
                <a:cs typeface="Cambria"/>
                <a:sym typeface="Cambria"/>
              </a:rPr>
              <a:t>Central &amp; Western Prov.</a:t>
            </a:r>
            <a:endParaRPr lang="en-US" dirty="0"/>
          </a:p>
        </p:txBody>
      </p:sp>
      <p:sp>
        <p:nvSpPr>
          <p:cNvPr id="541" name="Google Shape;541;p53"/>
          <p:cNvSpPr txBox="1"/>
          <p:nvPr/>
        </p:nvSpPr>
        <p:spPr>
          <a:xfrm>
            <a:off x="5131441" y="159862"/>
            <a:ext cx="2601138" cy="8001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600"/>
              </a:spcAft>
              <a:buNone/>
            </a:pPr>
            <a:r>
              <a:rPr lang="en-US" dirty="0">
                <a:solidFill>
                  <a:schemeClr val="bg1"/>
                </a:solidFill>
                <a:latin typeface="Cambria"/>
                <a:ea typeface="Cambria"/>
                <a:cs typeface="Cambria"/>
                <a:sym typeface="Cambria"/>
              </a:rPr>
              <a:t>Michael Welsh, ROH </a:t>
            </a:r>
          </a:p>
          <a:p>
            <a:pPr marL="0" marR="0" lvl="0" indent="0" algn="l" rtl="0">
              <a:spcBef>
                <a:spcPts val="0"/>
              </a:spcBef>
              <a:spcAft>
                <a:spcPts val="600"/>
              </a:spcAft>
              <a:buNone/>
            </a:pPr>
            <a:r>
              <a:rPr lang="en-US" dirty="0">
                <a:solidFill>
                  <a:schemeClr val="bg1"/>
                </a:solidFill>
                <a:latin typeface="Cambria"/>
                <a:ea typeface="Cambria"/>
                <a:cs typeface="Cambria"/>
                <a:sym typeface="Cambria"/>
              </a:rPr>
              <a:t>Ontario</a:t>
            </a:r>
            <a:r>
              <a:rPr lang="en-US" dirty="0">
                <a:solidFill>
                  <a:schemeClr val="dk1"/>
                </a:solidFill>
                <a:latin typeface="Cambria"/>
                <a:ea typeface="Cambria"/>
                <a:cs typeface="Cambria"/>
                <a:sym typeface="Cambria"/>
              </a:rPr>
              <a:t>)</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5"/>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876248C8-0720-48AB-91BA-5F530BB41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2209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523BEDA7-D0B8-4802-8168-92452653B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Rectangle 99">
            <a:extLst>
              <a:ext uri="{FF2B5EF4-FFF2-40B4-BE49-F238E27FC236}">
                <a16:creationId xmlns:a16="http://schemas.microsoft.com/office/drawing/2014/main" id="{D2EFF34B-7B1A-4F9D-8CEE-A40962BC7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63724"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itle 4">
            <a:extLst>
              <a:ext uri="{FF2B5EF4-FFF2-40B4-BE49-F238E27FC236}">
                <a16:creationId xmlns:a16="http://schemas.microsoft.com/office/drawing/2014/main" id="{1FB508B6-13CB-42EA-9B4C-A60A7F770939}"/>
              </a:ext>
            </a:extLst>
          </p:cNvPr>
          <p:cNvSpPr>
            <a:spLocks noGrp="1"/>
          </p:cNvSpPr>
          <p:nvPr>
            <p:ph type="title"/>
          </p:nvPr>
        </p:nvSpPr>
        <p:spPr>
          <a:xfrm>
            <a:off x="1262063" y="365125"/>
            <a:ext cx="9691687" cy="1325563"/>
          </a:xfrm>
        </p:spPr>
        <p:txBody>
          <a:bodyPr>
            <a:normAutofit/>
          </a:bodyPr>
          <a:lstStyle/>
          <a:p>
            <a:r>
              <a:rPr lang="en-CA" dirty="0"/>
              <a:t>2020 Key Priorities</a:t>
            </a:r>
          </a:p>
        </p:txBody>
      </p:sp>
      <p:graphicFrame>
        <p:nvGraphicFramePr>
          <p:cNvPr id="12" name="Content Placeholder 5">
            <a:extLst>
              <a:ext uri="{FF2B5EF4-FFF2-40B4-BE49-F238E27FC236}">
                <a16:creationId xmlns:a16="http://schemas.microsoft.com/office/drawing/2014/main" id="{84E0B37F-1D7A-4D4A-9151-EFF1F0036444}"/>
              </a:ext>
            </a:extLst>
          </p:cNvPr>
          <p:cNvGraphicFramePr>
            <a:graphicFrameLocks noGrp="1"/>
          </p:cNvGraphicFramePr>
          <p:nvPr>
            <p:ph idx="1"/>
            <p:extLst>
              <p:ext uri="{D42A27DB-BD31-4B8C-83A1-F6EECF244321}">
                <p14:modId xmlns:p14="http://schemas.microsoft.com/office/powerpoint/2010/main" val="3871853385"/>
              </p:ext>
            </p:extLst>
          </p:nvPr>
        </p:nvGraphicFramePr>
        <p:xfrm>
          <a:off x="1262063" y="1894114"/>
          <a:ext cx="9691687" cy="42860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24959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5"/>
          <p:cNvSpPr txBox="1">
            <a:spLocks noGrp="1"/>
          </p:cNvSpPr>
          <p:nvPr>
            <p:ph type="title"/>
          </p:nvPr>
        </p:nvSpPr>
        <p:spPr>
          <a:xfrm>
            <a:off x="470546" y="1594022"/>
            <a:ext cx="3200400" cy="110592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dirty="0"/>
              <a:t>PRESIDENT'S REPORT</a:t>
            </a:r>
            <a:endParaRPr dirty="0"/>
          </a:p>
        </p:txBody>
      </p:sp>
      <p:sp>
        <p:nvSpPr>
          <p:cNvPr id="120" name="Google Shape;120;p5"/>
          <p:cNvSpPr txBox="1">
            <a:spLocks noGrp="1"/>
          </p:cNvSpPr>
          <p:nvPr>
            <p:ph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sz="3200" b="1" dirty="0">
                <a:solidFill>
                  <a:srgbClr val="FF0000"/>
                </a:solidFill>
              </a:rPr>
              <a:t>What is the CRBOH?</a:t>
            </a:r>
            <a:endParaRPr sz="3200" b="1" dirty="0">
              <a:solidFill>
                <a:srgbClr val="FF0000"/>
              </a:solidFill>
            </a:endParaRPr>
          </a:p>
        </p:txBody>
      </p:sp>
      <p:sp>
        <p:nvSpPr>
          <p:cNvPr id="119" name="Google Shape;119;p5"/>
          <p:cNvSpPr txBox="1">
            <a:spLocks noGrp="1"/>
          </p:cNvSpPr>
          <p:nvPr>
            <p:ph type="body" sz="half" idx="2"/>
          </p:nvPr>
        </p:nvSpPr>
        <p:spPr>
          <a:xfrm>
            <a:off x="4504267" y="1257298"/>
            <a:ext cx="6126480" cy="5223015"/>
          </a:xfrm>
          <a:prstGeom prst="rect">
            <a:avLst/>
          </a:prstGeom>
          <a:noFill/>
          <a:ln>
            <a:noFill/>
          </a:ln>
        </p:spPr>
        <p:txBody>
          <a:bodyPr spcFirstLastPara="1" wrap="square" lIns="91425" tIns="45700" rIns="91425" bIns="45700" anchor="t" anchorCtr="0">
            <a:normAutofit/>
          </a:bodyPr>
          <a:lstStyle/>
          <a:p>
            <a:pPr marL="45720" lvl="0" indent="0" algn="l" rtl="0">
              <a:lnSpc>
                <a:spcPct val="100000"/>
              </a:lnSpc>
              <a:spcBef>
                <a:spcPts val="0"/>
              </a:spcBef>
              <a:spcAft>
                <a:spcPts val="0"/>
              </a:spcAft>
              <a:buSzPts val="1680"/>
              <a:buNone/>
            </a:pPr>
            <a:r>
              <a:rPr lang="en-US" sz="2375" dirty="0"/>
              <a:t>A federally incorporated, not-for-profit organization, which sets standards of professional competence for occupational hygienists and occupational hygiene technologists in Canada.</a:t>
            </a:r>
            <a:endParaRPr sz="2375" dirty="0"/>
          </a:p>
          <a:p>
            <a:pPr marL="45720" lvl="0" indent="0" algn="l" rtl="0">
              <a:lnSpc>
                <a:spcPct val="100000"/>
              </a:lnSpc>
              <a:spcBef>
                <a:spcPts val="1800"/>
              </a:spcBef>
              <a:spcAft>
                <a:spcPts val="0"/>
              </a:spcAft>
              <a:buSzPts val="1680"/>
              <a:buNone/>
            </a:pPr>
            <a:r>
              <a:rPr lang="en-US" sz="2375" dirty="0"/>
              <a:t>Registration with the CRBOH confers the right to use the professional designation and  title:</a:t>
            </a:r>
            <a:endParaRPr sz="2375" dirty="0"/>
          </a:p>
          <a:p>
            <a:pPr marL="274320" lvl="0" indent="-228600" algn="l" rtl="0">
              <a:lnSpc>
                <a:spcPct val="100000"/>
              </a:lnSpc>
              <a:spcBef>
                <a:spcPts val="1800"/>
              </a:spcBef>
              <a:spcAft>
                <a:spcPts val="0"/>
              </a:spcAft>
              <a:buSzPts val="1400"/>
              <a:buChar char="•"/>
            </a:pPr>
            <a:r>
              <a:rPr lang="en-US" sz="2375" dirty="0"/>
              <a:t> </a:t>
            </a:r>
            <a:r>
              <a:rPr lang="en-US" sz="2375" b="1" dirty="0"/>
              <a:t>Registered Occupational Hygienist (ROH</a:t>
            </a:r>
            <a:r>
              <a:rPr lang="en-US" sz="2375" b="1" baseline="30000" dirty="0"/>
              <a:t>TM</a:t>
            </a:r>
            <a:r>
              <a:rPr lang="en-US" sz="2375" b="1" dirty="0"/>
              <a:t>)</a:t>
            </a:r>
            <a:endParaRPr sz="2375" b="1" dirty="0"/>
          </a:p>
          <a:p>
            <a:pPr marL="274320" lvl="0" indent="-228600" algn="l" rtl="0">
              <a:lnSpc>
                <a:spcPct val="100000"/>
              </a:lnSpc>
              <a:spcBef>
                <a:spcPts val="1800"/>
              </a:spcBef>
              <a:spcAft>
                <a:spcPts val="0"/>
              </a:spcAft>
              <a:buSzPts val="1400"/>
              <a:buChar char="•"/>
            </a:pPr>
            <a:r>
              <a:rPr lang="en-US" sz="2375" b="1" dirty="0"/>
              <a:t>Registered Occupational Hygiene Technologist (ROHT</a:t>
            </a:r>
            <a:r>
              <a:rPr lang="en-US" sz="2375" b="1" baseline="30000" dirty="0"/>
              <a:t>TM</a:t>
            </a:r>
            <a:r>
              <a:rPr lang="en-US" sz="2375" b="1" dirty="0"/>
              <a:t>)</a:t>
            </a:r>
            <a:endParaRPr sz="2375" b="1" dirty="0"/>
          </a:p>
          <a:p>
            <a:pPr marL="274320" lvl="0" indent="-149225" algn="l" rtl="0">
              <a:lnSpc>
                <a:spcPct val="70000"/>
              </a:lnSpc>
              <a:spcBef>
                <a:spcPts val="1800"/>
              </a:spcBef>
              <a:spcAft>
                <a:spcPts val="0"/>
              </a:spcAft>
              <a:buSzPts val="1250"/>
              <a:buNone/>
            </a:pPr>
            <a:endParaRPr sz="125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55"/>
          <p:cNvSpPr txBox="1">
            <a:spLocks noGrp="1"/>
          </p:cNvSpPr>
          <p:nvPr>
            <p:ph type="title"/>
          </p:nvPr>
        </p:nvSpPr>
        <p:spPr>
          <a:xfrm>
            <a:off x="1002707" y="536713"/>
            <a:ext cx="9601200" cy="173718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accent1"/>
              </a:buClr>
              <a:buSzPts val="3200"/>
              <a:buFont typeface="Cambria"/>
              <a:buNone/>
            </a:pPr>
            <a:r>
              <a:rPr lang="en-US" dirty="0"/>
              <a:t>Q &amp; A</a:t>
            </a:r>
            <a:br>
              <a:rPr lang="en-US" dirty="0"/>
            </a:br>
            <a:r>
              <a:rPr lang="en-US" dirty="0"/>
              <a:t>Please use the chat function if you have a question</a:t>
            </a:r>
            <a:endParaRPr dirty="0"/>
          </a:p>
        </p:txBody>
      </p:sp>
      <p:pic>
        <p:nvPicPr>
          <p:cNvPr id="554" name="Google Shape;554;p55"/>
          <p:cNvPicPr preferRelativeResize="0">
            <a:picLocks noGrp="1"/>
          </p:cNvPicPr>
          <p:nvPr>
            <p:ph idx="1"/>
          </p:nvPr>
        </p:nvPicPr>
        <p:blipFill rotWithShape="1">
          <a:blip r:embed="rId3">
            <a:alphaModFix/>
          </a:blip>
          <a:srcRect/>
          <a:stretch/>
        </p:blipFill>
        <p:spPr>
          <a:xfrm>
            <a:off x="2930387" y="2385392"/>
            <a:ext cx="6331226" cy="2703443"/>
          </a:xfrm>
          <a:prstGeom prst="rect">
            <a:avLst/>
          </a:prstGeom>
          <a:noFill/>
          <a:ln>
            <a:noFill/>
          </a:ln>
        </p:spPr>
      </p:pic>
      <p:sp>
        <p:nvSpPr>
          <p:cNvPr id="2" name="TextBox 1">
            <a:extLst>
              <a:ext uri="{FF2B5EF4-FFF2-40B4-BE49-F238E27FC236}">
                <a16:creationId xmlns:a16="http://schemas.microsoft.com/office/drawing/2014/main" id="{2FF1A0A5-9346-4FD4-A453-C91BD4E68AEB}"/>
              </a:ext>
            </a:extLst>
          </p:cNvPr>
          <p:cNvSpPr txBox="1"/>
          <p:nvPr/>
        </p:nvSpPr>
        <p:spPr>
          <a:xfrm>
            <a:off x="2930387" y="5337313"/>
            <a:ext cx="5913782" cy="646331"/>
          </a:xfrm>
          <a:prstGeom prst="rect">
            <a:avLst/>
          </a:prstGeom>
          <a:noFill/>
        </p:spPr>
        <p:txBody>
          <a:bodyPr wrap="square" rtlCol="0">
            <a:spAutoFit/>
          </a:bodyPr>
          <a:lstStyle/>
          <a:p>
            <a:r>
              <a:rPr lang="en-US" dirty="0"/>
              <a:t>Questions can also be emailed to our Secretariat, and will be responded to very soon!</a:t>
            </a:r>
            <a:endParaRPr lang="en-CA"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5"/>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876248C8-0720-48AB-91BA-5F530BB41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2209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Google Shape;216;p16"/>
          <p:cNvSpPr txBox="1">
            <a:spLocks noGrp="1"/>
          </p:cNvSpPr>
          <p:nvPr>
            <p:ph type="title"/>
          </p:nvPr>
        </p:nvSpPr>
        <p:spPr>
          <a:xfrm>
            <a:off x="1261871" y="365760"/>
            <a:ext cx="9858383" cy="1325562"/>
          </a:xfrm>
          <a:prstGeom prst="rect">
            <a:avLst/>
          </a:prstGeom>
        </p:spPr>
        <p:txBody>
          <a:bodyPr spcFirstLastPara="1" lIns="91425" tIns="45700" rIns="91425" bIns="45700" anchorCtr="0">
            <a:normAutofit fontScale="90000"/>
          </a:bodyPr>
          <a:lstStyle/>
          <a:p>
            <a:pPr marL="0" lvl="0" indent="0" rtl="0">
              <a:spcBef>
                <a:spcPts val="0"/>
              </a:spcBef>
              <a:spcAft>
                <a:spcPts val="0"/>
              </a:spcAft>
              <a:buClr>
                <a:schemeClr val="accent1"/>
              </a:buClr>
              <a:buSzPts val="3200"/>
              <a:buFont typeface="Cambria"/>
              <a:buNone/>
            </a:pPr>
            <a:r>
              <a:rPr lang="en-US" dirty="0">
                <a:solidFill>
                  <a:srgbClr val="C00000"/>
                </a:solidFill>
              </a:rPr>
              <a:t>MOTION TO ADJOURN THE CRBOH 33</a:t>
            </a:r>
            <a:r>
              <a:rPr lang="en-US" baseline="30000" dirty="0">
                <a:solidFill>
                  <a:srgbClr val="C00000"/>
                </a:solidFill>
              </a:rPr>
              <a:t>RD</a:t>
            </a:r>
            <a:r>
              <a:rPr lang="en-US" dirty="0">
                <a:solidFill>
                  <a:srgbClr val="C00000"/>
                </a:solidFill>
              </a:rPr>
              <a:t> ANNUAL GENERAL MEETING</a:t>
            </a:r>
            <a:endParaRPr lang="en-CA" dirty="0">
              <a:solidFill>
                <a:srgbClr val="C00000"/>
              </a:solidFill>
            </a:endParaRPr>
          </a:p>
        </p:txBody>
      </p:sp>
      <p:sp>
        <p:nvSpPr>
          <p:cNvPr id="98" name="Rectangle 97">
            <a:extLst>
              <a:ext uri="{FF2B5EF4-FFF2-40B4-BE49-F238E27FC236}">
                <a16:creationId xmlns:a16="http://schemas.microsoft.com/office/drawing/2014/main" id="{523BEDA7-D0B8-4802-8168-92452653B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Rectangle 99">
            <a:extLst>
              <a:ext uri="{FF2B5EF4-FFF2-40B4-BE49-F238E27FC236}">
                <a16:creationId xmlns:a16="http://schemas.microsoft.com/office/drawing/2014/main" id="{D2EFF34B-7B1A-4F9D-8CEE-A40962BC7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63724"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219" name="Google Shape;217;p16">
            <a:extLst>
              <a:ext uri="{FF2B5EF4-FFF2-40B4-BE49-F238E27FC236}">
                <a16:creationId xmlns:a16="http://schemas.microsoft.com/office/drawing/2014/main" id="{65BA0C96-C745-491F-8666-F55355ABA453}"/>
              </a:ext>
            </a:extLst>
          </p:cNvPr>
          <p:cNvGraphicFramePr>
            <a:graphicFrameLocks noGrp="1"/>
          </p:cNvGraphicFramePr>
          <p:nvPr>
            <p:ph idx="1"/>
            <p:extLst>
              <p:ext uri="{D42A27DB-BD31-4B8C-83A1-F6EECF244321}">
                <p14:modId xmlns:p14="http://schemas.microsoft.com/office/powerpoint/2010/main" val="2943788961"/>
              </p:ext>
            </p:extLst>
          </p:nvPr>
        </p:nvGraphicFramePr>
        <p:xfrm>
          <a:off x="1262063" y="2013055"/>
          <a:ext cx="9858191" cy="4201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0774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pic>
        <p:nvPicPr>
          <p:cNvPr id="565" name="Google Shape;565;p57"/>
          <p:cNvPicPr preferRelativeResize="0"/>
          <p:nvPr/>
        </p:nvPicPr>
        <p:blipFill rotWithShape="1">
          <a:blip r:embed="rId3">
            <a:alphaModFix/>
          </a:blip>
          <a:srcRect t="95" b="94"/>
          <a:stretch/>
        </p:blipFill>
        <p:spPr>
          <a:xfrm>
            <a:off x="1" y="0"/>
            <a:ext cx="9161149" cy="6858000"/>
          </a:xfrm>
          <a:prstGeom prst="rect">
            <a:avLst/>
          </a:prstGeom>
          <a:noFill/>
          <a:ln>
            <a:noFill/>
          </a:ln>
        </p:spPr>
      </p:pic>
      <p:sp>
        <p:nvSpPr>
          <p:cNvPr id="566" name="Google Shape;566;p57"/>
          <p:cNvSpPr/>
          <p:nvPr/>
        </p:nvSpPr>
        <p:spPr>
          <a:xfrm>
            <a:off x="6356837" y="0"/>
            <a:ext cx="5835162" cy="6859690"/>
          </a:xfrm>
          <a:custGeom>
            <a:avLst/>
            <a:gdLst/>
            <a:ahLst/>
            <a:cxnLst/>
            <a:rect l="l" t="t" r="r" b="b"/>
            <a:pathLst>
              <a:path w="5460510" h="5143500" extrusionOk="0">
                <a:moveTo>
                  <a:pt x="2483124" y="0"/>
                </a:moveTo>
                <a:lnTo>
                  <a:pt x="3448297" y="0"/>
                </a:lnTo>
                <a:lnTo>
                  <a:pt x="4717679" y="0"/>
                </a:lnTo>
                <a:lnTo>
                  <a:pt x="4741319" y="0"/>
                </a:lnTo>
                <a:lnTo>
                  <a:pt x="5318193" y="0"/>
                </a:lnTo>
                <a:lnTo>
                  <a:pt x="5460510" y="0"/>
                </a:lnTo>
                <a:lnTo>
                  <a:pt x="5460510" y="5143500"/>
                </a:lnTo>
                <a:lnTo>
                  <a:pt x="5318193" y="5143500"/>
                </a:lnTo>
                <a:lnTo>
                  <a:pt x="4741319" y="5143500"/>
                </a:lnTo>
                <a:lnTo>
                  <a:pt x="4717679" y="5143500"/>
                </a:lnTo>
                <a:lnTo>
                  <a:pt x="3448297" y="5143500"/>
                </a:lnTo>
                <a:lnTo>
                  <a:pt x="0" y="5143500"/>
                </a:lnTo>
                <a:close/>
              </a:path>
            </a:pathLst>
          </a:custGeom>
          <a:solidFill>
            <a:srgbClr val="242C35">
              <a:alpha val="8627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mbria"/>
              <a:buNone/>
            </a:pPr>
            <a:endParaRPr sz="1800" dirty="0">
              <a:solidFill>
                <a:schemeClr val="lt1"/>
              </a:solidFill>
              <a:latin typeface="Arial"/>
              <a:ea typeface="Arial"/>
              <a:cs typeface="Arial"/>
              <a:sym typeface="Arial"/>
            </a:endParaRPr>
          </a:p>
        </p:txBody>
      </p:sp>
      <p:cxnSp>
        <p:nvCxnSpPr>
          <p:cNvPr id="567" name="Google Shape;567;p57"/>
          <p:cNvCxnSpPr/>
          <p:nvPr/>
        </p:nvCxnSpPr>
        <p:spPr>
          <a:xfrm rot="10800000" flipH="1">
            <a:off x="7702062" y="3393831"/>
            <a:ext cx="4489939" cy="8792"/>
          </a:xfrm>
          <a:prstGeom prst="straightConnector1">
            <a:avLst/>
          </a:prstGeom>
          <a:no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cxnSp>
      <p:sp>
        <p:nvSpPr>
          <p:cNvPr id="568" name="Google Shape;568;p57"/>
          <p:cNvSpPr txBox="1"/>
          <p:nvPr/>
        </p:nvSpPr>
        <p:spPr>
          <a:xfrm>
            <a:off x="7106478" y="3563815"/>
            <a:ext cx="5155859" cy="2107224"/>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chemeClr val="lt1"/>
              </a:buClr>
              <a:buSzPts val="4400"/>
              <a:buFont typeface="Lato Black"/>
              <a:buNone/>
            </a:pPr>
            <a:r>
              <a:rPr lang="en-US" sz="4400" dirty="0">
                <a:solidFill>
                  <a:schemeClr val="lt1"/>
                </a:solidFill>
                <a:latin typeface="Lato Black"/>
                <a:ea typeface="Lato Black"/>
                <a:cs typeface="Lato Black"/>
                <a:sym typeface="Lato Black"/>
              </a:rPr>
              <a:t>THANK YOU FOR</a:t>
            </a:r>
            <a:endParaRPr sz="1800" dirty="0">
              <a:solidFill>
                <a:schemeClr val="dk1"/>
              </a:solidFill>
              <a:latin typeface="Cambria"/>
              <a:ea typeface="Cambria"/>
              <a:cs typeface="Cambria"/>
              <a:sym typeface="Cambria"/>
            </a:endParaRPr>
          </a:p>
          <a:p>
            <a:pPr marL="0" marR="0" lvl="0" indent="0" algn="r" rtl="0">
              <a:lnSpc>
                <a:spcPct val="90000"/>
              </a:lnSpc>
              <a:spcBef>
                <a:spcPts val="0"/>
              </a:spcBef>
              <a:spcAft>
                <a:spcPts val="0"/>
              </a:spcAft>
              <a:buClr>
                <a:schemeClr val="lt1"/>
              </a:buClr>
              <a:buSzPts val="4400"/>
              <a:buFont typeface="Lato Black"/>
              <a:buNone/>
            </a:pPr>
            <a:r>
              <a:rPr lang="en-US" sz="4400" dirty="0">
                <a:solidFill>
                  <a:schemeClr val="lt1"/>
                </a:solidFill>
                <a:latin typeface="Lato Black"/>
                <a:ea typeface="Lato Black"/>
                <a:cs typeface="Lato Black"/>
                <a:sym typeface="Lato Black"/>
              </a:rPr>
              <a:t>ATTENDING THE 2020 VIRTUAL AGM</a:t>
            </a:r>
            <a:endParaRPr sz="1800" dirty="0">
              <a:solidFill>
                <a:schemeClr val="dk1"/>
              </a:solidFill>
              <a:latin typeface="Cambria"/>
              <a:ea typeface="Cambria"/>
              <a:cs typeface="Cambria"/>
              <a:sym typeface="Cambria"/>
            </a:endParaRPr>
          </a:p>
        </p:txBody>
      </p:sp>
      <p:cxnSp>
        <p:nvCxnSpPr>
          <p:cNvPr id="569" name="Google Shape;569;p57"/>
          <p:cNvCxnSpPr/>
          <p:nvPr/>
        </p:nvCxnSpPr>
        <p:spPr>
          <a:xfrm>
            <a:off x="6875585" y="5486400"/>
            <a:ext cx="5316415" cy="26377"/>
          </a:xfrm>
          <a:prstGeom prst="straightConnector1">
            <a:avLst/>
          </a:prstGeom>
          <a:noFill/>
          <a:ln w="38100" cap="flat" cmpd="sng">
            <a:solidFill>
              <a:srgbClr val="FFFFFF"/>
            </a:solidFill>
            <a:prstDash val="solid"/>
            <a:round/>
            <a:headEnd type="none" w="sm" len="sm"/>
            <a:tailEnd type="none" w="sm" len="sm"/>
          </a:ln>
          <a:effectLst>
            <a:outerShdw blurRad="40000" dist="20000" dir="5400000" rotWithShape="0">
              <a:srgbClr val="000000">
                <a:alpha val="37254"/>
              </a:srgbClr>
            </a:outerShdw>
          </a:effectLst>
        </p:spPr>
      </p:cxnSp>
      <p:pic>
        <p:nvPicPr>
          <p:cNvPr id="570" name="Google Shape;570;p57"/>
          <p:cNvPicPr preferRelativeResize="0"/>
          <p:nvPr/>
        </p:nvPicPr>
        <p:blipFill rotWithShape="1">
          <a:blip r:embed="rId4">
            <a:alphaModFix/>
          </a:blip>
          <a:srcRect/>
          <a:stretch/>
        </p:blipFill>
        <p:spPr>
          <a:xfrm>
            <a:off x="9533792" y="632582"/>
            <a:ext cx="2145628" cy="2110618"/>
          </a:xfrm>
          <a:prstGeom prst="ellipse">
            <a:avLst/>
          </a:prstGeom>
          <a:noFill/>
          <a:ln>
            <a:noFill/>
          </a:ln>
        </p:spPr>
      </p:pic>
      <p:sp>
        <p:nvSpPr>
          <p:cNvPr id="2" name="TextBox 1">
            <a:extLst>
              <a:ext uri="{FF2B5EF4-FFF2-40B4-BE49-F238E27FC236}">
                <a16:creationId xmlns:a16="http://schemas.microsoft.com/office/drawing/2014/main" id="{71E9FD13-D10A-4942-9818-99A779E95E07}"/>
              </a:ext>
            </a:extLst>
          </p:cNvPr>
          <p:cNvSpPr txBox="1"/>
          <p:nvPr/>
        </p:nvSpPr>
        <p:spPr>
          <a:xfrm>
            <a:off x="800100" y="1059930"/>
            <a:ext cx="5702843" cy="5940088"/>
          </a:xfrm>
          <a:prstGeom prst="rect">
            <a:avLst/>
          </a:prstGeom>
          <a:noFill/>
        </p:spPr>
        <p:txBody>
          <a:bodyPr wrap="square" rtlCol="0">
            <a:spAutoFit/>
          </a:bodyPr>
          <a:lstStyle/>
          <a:p>
            <a:r>
              <a:rPr lang="en-US" sz="2800" b="1" dirty="0"/>
              <a:t>WE WILL NOW TAKE A FIVE MINUTE BREAK </a:t>
            </a:r>
          </a:p>
          <a:p>
            <a:endParaRPr lang="en-US" sz="2800" b="1" dirty="0"/>
          </a:p>
          <a:p>
            <a:r>
              <a:rPr lang="en-US" sz="2800" b="1" dirty="0"/>
              <a:t>UP NEXT:</a:t>
            </a:r>
          </a:p>
          <a:p>
            <a:endParaRPr lang="en-US" sz="2800" b="1" dirty="0"/>
          </a:p>
          <a:p>
            <a:r>
              <a:rPr lang="en-US" sz="2800" b="1" dirty="0"/>
              <a:t>GUEST SPEAKER: </a:t>
            </a:r>
          </a:p>
          <a:p>
            <a:r>
              <a:rPr lang="en-US" sz="2800" b="1" dirty="0"/>
              <a:t>DR. VICTORIA ARRANDALE, ROH</a:t>
            </a:r>
          </a:p>
          <a:p>
            <a:endParaRPr lang="en-US" sz="2800" b="1" dirty="0"/>
          </a:p>
          <a:p>
            <a:r>
              <a:rPr lang="en-US" sz="2800" b="1" i="1" dirty="0">
                <a:ea typeface="Cambria"/>
                <a:cs typeface="Cambria"/>
                <a:sym typeface="Cambria"/>
              </a:rPr>
              <a:t>Title: </a:t>
            </a:r>
            <a:r>
              <a:rPr lang="en-US" sz="2800" b="1" i="1" dirty="0"/>
              <a:t>Occupational Hygiene in the time of COVID-19</a:t>
            </a:r>
            <a:endParaRPr lang="en-US" sz="2800" b="1" i="1" dirty="0">
              <a:ea typeface="Cambria"/>
              <a:cs typeface="Cambria"/>
              <a:sym typeface="Cambria"/>
            </a:endParaRPr>
          </a:p>
          <a:p>
            <a:endParaRPr lang="en-US" b="1" dirty="0"/>
          </a:p>
          <a:p>
            <a:endParaRPr lang="en-US" b="1" dirty="0"/>
          </a:p>
          <a:p>
            <a:endParaRPr lang="en-US" b="1" dirty="0"/>
          </a:p>
          <a:p>
            <a:endParaRPr lang="en-CA" b="1"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6"/>
          <p:cNvSpPr txBox="1">
            <a:spLocks noGrp="1"/>
          </p:cNvSpPr>
          <p:nvPr>
            <p:ph type="title"/>
          </p:nvPr>
        </p:nvSpPr>
        <p:spPr>
          <a:xfrm>
            <a:off x="544686" y="1713737"/>
            <a:ext cx="3200400" cy="110032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dirty="0"/>
              <a:t>PRESIDENT'S REPORT</a:t>
            </a:r>
            <a:endParaRPr dirty="0"/>
          </a:p>
        </p:txBody>
      </p:sp>
      <p:sp>
        <p:nvSpPr>
          <p:cNvPr id="127" name="Google Shape;127;p6"/>
          <p:cNvSpPr txBox="1">
            <a:spLocks noGrp="1"/>
          </p:cNvSpPr>
          <p:nvPr>
            <p:ph idx="1"/>
          </p:nvPr>
        </p:nvSpPr>
        <p:spPr>
          <a:xfrm>
            <a:off x="4599093" y="1257298"/>
            <a:ext cx="6079066" cy="91287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sz="3200" b="1" dirty="0">
                <a:solidFill>
                  <a:srgbClr val="FF0000"/>
                </a:solidFill>
              </a:rPr>
              <a:t>Mission</a:t>
            </a:r>
            <a:endParaRPr sz="3200" b="1" dirty="0">
              <a:solidFill>
                <a:srgbClr val="FF0000"/>
              </a:solidFill>
            </a:endParaRPr>
          </a:p>
        </p:txBody>
      </p:sp>
      <p:sp>
        <p:nvSpPr>
          <p:cNvPr id="126" name="Google Shape;126;p6"/>
          <p:cNvSpPr txBox="1">
            <a:spLocks noGrp="1"/>
          </p:cNvSpPr>
          <p:nvPr>
            <p:ph type="body" sz="half" idx="2"/>
          </p:nvPr>
        </p:nvSpPr>
        <p:spPr>
          <a:xfrm>
            <a:off x="4599093" y="2378962"/>
            <a:ext cx="5889413" cy="3217166"/>
          </a:xfrm>
          <a:prstGeom prst="rect">
            <a:avLst/>
          </a:prstGeom>
          <a:noFill/>
          <a:ln>
            <a:noFill/>
          </a:ln>
        </p:spPr>
        <p:txBody>
          <a:bodyPr spcFirstLastPara="1" wrap="square" lIns="91425" tIns="45700" rIns="91425" bIns="45700" anchor="t" anchorCtr="0">
            <a:normAutofit fontScale="85000" lnSpcReduction="20000"/>
          </a:bodyPr>
          <a:lstStyle/>
          <a:p>
            <a:pPr marL="274320" lvl="0" indent="-228600" algn="l" rtl="0">
              <a:lnSpc>
                <a:spcPct val="100000"/>
              </a:lnSpc>
              <a:spcBef>
                <a:spcPts val="0"/>
              </a:spcBef>
              <a:spcAft>
                <a:spcPts val="0"/>
              </a:spcAft>
              <a:buSzPts val="1680"/>
              <a:buChar char="•"/>
            </a:pPr>
            <a:r>
              <a:rPr lang="en-US" sz="2400" dirty="0"/>
              <a:t>To advance the professional practice of occupational hygiene by defining  minimum levels of professional &amp; technical competence. </a:t>
            </a:r>
            <a:endParaRPr sz="2400" dirty="0"/>
          </a:p>
          <a:p>
            <a:pPr marL="274320" lvl="0" indent="-228600" algn="l" rtl="0">
              <a:lnSpc>
                <a:spcPct val="100000"/>
              </a:lnSpc>
              <a:spcBef>
                <a:spcPts val="1800"/>
              </a:spcBef>
              <a:spcAft>
                <a:spcPts val="0"/>
              </a:spcAft>
              <a:buSzPts val="1680"/>
              <a:buChar char="•"/>
            </a:pPr>
            <a:r>
              <a:rPr lang="en-US" sz="2400" dirty="0"/>
              <a:t>To register &amp; accept as members those applicants demonstrating such competence. </a:t>
            </a:r>
            <a:endParaRPr dirty="0"/>
          </a:p>
          <a:p>
            <a:pPr marL="274320" lvl="0" indent="-228600" algn="l" rtl="0">
              <a:lnSpc>
                <a:spcPct val="100000"/>
              </a:lnSpc>
              <a:spcBef>
                <a:spcPts val="1800"/>
              </a:spcBef>
              <a:spcAft>
                <a:spcPts val="0"/>
              </a:spcAft>
              <a:buSzPts val="1680"/>
              <a:buChar char="•"/>
            </a:pPr>
            <a:r>
              <a:rPr lang="en-US" sz="2400" dirty="0"/>
              <a:t>To prescribe standards of professional &amp; ethical conduct.  </a:t>
            </a:r>
            <a:endParaRPr dirty="0"/>
          </a:p>
          <a:p>
            <a:pPr marL="274320" lvl="0" indent="-228600" algn="l" rtl="0">
              <a:lnSpc>
                <a:spcPct val="100000"/>
              </a:lnSpc>
              <a:spcBef>
                <a:spcPts val="1800"/>
              </a:spcBef>
              <a:spcAft>
                <a:spcPts val="0"/>
              </a:spcAft>
              <a:buSzPts val="1680"/>
              <a:buChar char="•"/>
            </a:pPr>
            <a:r>
              <a:rPr lang="en-US" sz="2400" dirty="0"/>
              <a:t>To further the practice &amp; foster the profession of occupational hygiene in Canada and internationally.</a:t>
            </a:r>
            <a:endParaRPr dirty="0"/>
          </a:p>
          <a:p>
            <a:pPr marL="274320" lvl="0" indent="-101600" algn="l" rtl="0">
              <a:lnSpc>
                <a:spcPct val="90000"/>
              </a:lnSpc>
              <a:spcBef>
                <a:spcPts val="1800"/>
              </a:spcBef>
              <a:spcAft>
                <a:spcPts val="0"/>
              </a:spcAft>
              <a:buSzPts val="2000"/>
              <a:buNone/>
            </a:pP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7"/>
          <p:cNvSpPr txBox="1">
            <a:spLocks noGrp="1"/>
          </p:cNvSpPr>
          <p:nvPr>
            <p:ph type="title"/>
          </p:nvPr>
        </p:nvSpPr>
        <p:spPr>
          <a:xfrm>
            <a:off x="1295400" y="233531"/>
            <a:ext cx="9601200" cy="11430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1"/>
              </a:buClr>
              <a:buSzPts val="3200"/>
              <a:buFont typeface="Cambria"/>
              <a:buNone/>
            </a:pPr>
            <a:r>
              <a:rPr lang="en-US" dirty="0"/>
              <a:t>PRESIDENT’S REPORT</a:t>
            </a:r>
            <a:br>
              <a:rPr lang="en-US" dirty="0"/>
            </a:br>
            <a:r>
              <a:rPr lang="en-US" dirty="0"/>
              <a:t>2019-2020 BOARD OF DIRECTORS</a:t>
            </a:r>
            <a:endParaRPr dirty="0"/>
          </a:p>
        </p:txBody>
      </p:sp>
      <p:sp>
        <p:nvSpPr>
          <p:cNvPr id="134" name="Google Shape;134;p7"/>
          <p:cNvSpPr txBox="1"/>
          <p:nvPr/>
        </p:nvSpPr>
        <p:spPr>
          <a:xfrm>
            <a:off x="860284" y="5872965"/>
            <a:ext cx="1676400" cy="69215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Matthew Brewer</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ROHT-Eastern</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Calibri"/>
                <a:ea typeface="Calibri"/>
                <a:cs typeface="Calibri"/>
                <a:sym typeface="Calibri"/>
              </a:rPr>
              <a:t>(2019-2022)</a:t>
            </a:r>
            <a:r>
              <a:rPr lang="en-US" sz="1200" b="0" i="0" u="none" strike="noStrike" cap="none" dirty="0">
                <a:solidFill>
                  <a:schemeClr val="dk2"/>
                </a:solidFill>
                <a:latin typeface="Calibri"/>
                <a:ea typeface="Calibri"/>
                <a:cs typeface="Calibri"/>
                <a:sym typeface="Calibri"/>
              </a:rPr>
              <a:t> </a:t>
            </a:r>
            <a:endParaRPr sz="1200" b="0" i="0" u="none" strike="noStrike" cap="none" dirty="0">
              <a:solidFill>
                <a:schemeClr val="dk2"/>
              </a:solidFill>
              <a:latin typeface="Calibri"/>
              <a:ea typeface="Calibri"/>
              <a:cs typeface="Calibri"/>
              <a:sym typeface="Calibri"/>
            </a:endParaRPr>
          </a:p>
        </p:txBody>
      </p:sp>
      <p:sp>
        <p:nvSpPr>
          <p:cNvPr id="135" name="Google Shape;135;p7"/>
          <p:cNvSpPr txBox="1"/>
          <p:nvPr/>
        </p:nvSpPr>
        <p:spPr>
          <a:xfrm>
            <a:off x="3073535" y="5859301"/>
            <a:ext cx="1543050" cy="69215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Mike Welsh</a:t>
            </a:r>
            <a:endParaRPr dirty="0"/>
          </a:p>
          <a:p>
            <a:pPr marL="0" marR="0" lvl="0" indent="0" algn="ctr" rtl="0">
              <a:spcBef>
                <a:spcPts val="0"/>
              </a:spcBef>
              <a:spcAft>
                <a:spcPts val="0"/>
              </a:spcAft>
              <a:buClr>
                <a:schemeClr val="dk2"/>
              </a:buClr>
              <a:buSzPts val="1500"/>
              <a:buFont typeface="Noto Sans Symbols"/>
              <a:buNone/>
            </a:pPr>
            <a:r>
              <a:rPr lang="en-US" sz="1200" b="0" i="0" u="none" strike="noStrike" cap="none" dirty="0">
                <a:solidFill>
                  <a:schemeClr val="dk2"/>
                </a:solidFill>
                <a:latin typeface="Calibri"/>
                <a:ea typeface="Calibri"/>
                <a:cs typeface="Calibri"/>
                <a:sym typeface="Calibri"/>
              </a:rPr>
              <a:t>ROH-Ontario</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Calibri"/>
                <a:ea typeface="Calibri"/>
                <a:cs typeface="Calibri"/>
                <a:sym typeface="Calibri"/>
              </a:rPr>
              <a:t>(2017-2020)</a:t>
            </a:r>
            <a:r>
              <a:rPr lang="en-US" sz="1200" b="0" i="0" u="none" strike="noStrike" cap="none" dirty="0">
                <a:solidFill>
                  <a:schemeClr val="dk2"/>
                </a:solidFill>
                <a:latin typeface="Calibri"/>
                <a:ea typeface="Calibri"/>
                <a:cs typeface="Calibri"/>
                <a:sym typeface="Calibri"/>
              </a:rPr>
              <a:t>  </a:t>
            </a:r>
            <a:endParaRPr sz="1800" b="0" i="0" u="none" strike="noStrike" cap="none" dirty="0">
              <a:solidFill>
                <a:schemeClr val="dk1"/>
              </a:solidFill>
              <a:latin typeface="Calibri"/>
              <a:ea typeface="Calibri"/>
              <a:cs typeface="Calibri"/>
              <a:sym typeface="Calibri"/>
            </a:endParaRPr>
          </a:p>
        </p:txBody>
      </p:sp>
      <p:sp>
        <p:nvSpPr>
          <p:cNvPr id="136" name="Google Shape;136;p7"/>
          <p:cNvSpPr txBox="1"/>
          <p:nvPr/>
        </p:nvSpPr>
        <p:spPr>
          <a:xfrm>
            <a:off x="7442516" y="5805122"/>
            <a:ext cx="1500120" cy="8778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Roberto </a:t>
            </a:r>
            <a:r>
              <a:rPr lang="en-US" sz="1500" b="1" i="0" u="none" strike="noStrike" cap="none" dirty="0" err="1">
                <a:solidFill>
                  <a:schemeClr val="dk2"/>
                </a:solidFill>
                <a:latin typeface="Calibri"/>
                <a:ea typeface="Calibri"/>
                <a:cs typeface="Calibri"/>
                <a:sym typeface="Calibri"/>
              </a:rPr>
              <a:t>Sgrosso</a:t>
            </a:r>
            <a:endParaRPr sz="1500" b="1" i="0" u="none" strike="noStrike" cap="none" dirty="0">
              <a:solidFill>
                <a:schemeClr val="dk2"/>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ROH-Atlantic Provinces</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Calibri"/>
                <a:ea typeface="Calibri"/>
                <a:cs typeface="Calibri"/>
                <a:sym typeface="Calibri"/>
              </a:rPr>
              <a:t>(2019-2022)</a:t>
            </a:r>
            <a:r>
              <a:rPr lang="en-US" sz="1200" b="0" i="0" u="none" strike="noStrike" cap="none" dirty="0">
                <a:solidFill>
                  <a:schemeClr val="dk2"/>
                </a:solidFill>
                <a:latin typeface="Calibri"/>
                <a:ea typeface="Calibri"/>
                <a:cs typeface="Calibri"/>
                <a:sym typeface="Calibri"/>
              </a:rPr>
              <a:t>   </a:t>
            </a:r>
            <a:endParaRPr sz="1200" b="0" i="0" u="none" strike="noStrike" cap="none" dirty="0">
              <a:solidFill>
                <a:schemeClr val="dk2"/>
              </a:solidFill>
              <a:latin typeface="Calibri"/>
              <a:ea typeface="Calibri"/>
              <a:cs typeface="Calibri"/>
              <a:sym typeface="Calibri"/>
            </a:endParaRPr>
          </a:p>
        </p:txBody>
      </p:sp>
      <p:sp>
        <p:nvSpPr>
          <p:cNvPr id="137" name="Google Shape;137;p7"/>
          <p:cNvSpPr txBox="1"/>
          <p:nvPr/>
        </p:nvSpPr>
        <p:spPr>
          <a:xfrm>
            <a:off x="9304523" y="5802012"/>
            <a:ext cx="1581135" cy="5238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Liz Krivonosov</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Registrar</a:t>
            </a:r>
            <a:endParaRPr sz="1200" b="0" i="0" u="none" strike="noStrike" cap="none" dirty="0">
              <a:solidFill>
                <a:schemeClr val="dk2"/>
              </a:solidFill>
              <a:latin typeface="Calibri"/>
              <a:ea typeface="Calibri"/>
              <a:cs typeface="Calibri"/>
              <a:sym typeface="Calibri"/>
            </a:endParaRPr>
          </a:p>
        </p:txBody>
      </p:sp>
      <p:sp>
        <p:nvSpPr>
          <p:cNvPr id="138" name="Google Shape;138;p7"/>
          <p:cNvSpPr txBox="1"/>
          <p:nvPr/>
        </p:nvSpPr>
        <p:spPr>
          <a:xfrm>
            <a:off x="7331802" y="3157946"/>
            <a:ext cx="1493837" cy="68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Lucie Marcotte</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ROH-Quebec</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Calibri"/>
                <a:ea typeface="Calibri"/>
                <a:cs typeface="Calibri"/>
                <a:sym typeface="Calibri"/>
              </a:rPr>
              <a:t>(2019-2022)</a:t>
            </a:r>
            <a:r>
              <a:rPr lang="en-US" sz="1200" b="0" i="0" u="none" strike="noStrike" cap="none" dirty="0">
                <a:solidFill>
                  <a:schemeClr val="dk2"/>
                </a:solidFill>
                <a:latin typeface="Calibri"/>
                <a:ea typeface="Calibri"/>
                <a:cs typeface="Calibri"/>
                <a:sym typeface="Calibri"/>
              </a:rPr>
              <a:t> </a:t>
            </a:r>
            <a:endParaRPr sz="1200" b="0" i="0" u="none" strike="noStrike" cap="none" dirty="0">
              <a:solidFill>
                <a:schemeClr val="dk2"/>
              </a:solidFill>
              <a:latin typeface="Calibri"/>
              <a:ea typeface="Calibri"/>
              <a:cs typeface="Calibri"/>
              <a:sym typeface="Calibri"/>
            </a:endParaRPr>
          </a:p>
        </p:txBody>
      </p:sp>
      <p:sp>
        <p:nvSpPr>
          <p:cNvPr id="140" name="Google Shape;140;p7"/>
          <p:cNvSpPr txBox="1"/>
          <p:nvPr/>
        </p:nvSpPr>
        <p:spPr>
          <a:xfrm>
            <a:off x="9216962" y="3186384"/>
            <a:ext cx="1762753" cy="8771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Marc Andre Lavoie</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1200" b="0" i="0" u="none" strike="noStrike" cap="none" dirty="0">
                <a:solidFill>
                  <a:schemeClr val="dk2"/>
                </a:solidFill>
                <a:latin typeface="Calibri"/>
                <a:ea typeface="Calibri"/>
                <a:cs typeface="Calibri"/>
                <a:sym typeface="Calibri"/>
              </a:rPr>
              <a:t>ROH-Quebec</a:t>
            </a:r>
            <a:endParaRPr sz="12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Calibri"/>
                <a:ea typeface="Calibri"/>
                <a:cs typeface="Calibri"/>
                <a:sym typeface="Calibri"/>
              </a:rPr>
              <a:t>(2018-2021)</a:t>
            </a:r>
            <a:r>
              <a:rPr lang="en-US" sz="1200" b="0" i="0" u="none" strike="noStrike" cap="none" dirty="0">
                <a:solidFill>
                  <a:schemeClr val="dk2"/>
                </a:solidFill>
                <a:latin typeface="Calibri"/>
                <a:ea typeface="Calibri"/>
                <a:cs typeface="Calibri"/>
                <a:sym typeface="Calibri"/>
              </a:rPr>
              <a:t>  </a:t>
            </a:r>
            <a:endParaRPr sz="1800" b="0" i="0" u="none" strike="noStrike" cap="none" dirty="0">
              <a:solidFill>
                <a:schemeClr val="dk1"/>
              </a:solidFill>
              <a:latin typeface="Calibri"/>
              <a:ea typeface="Calibri"/>
              <a:cs typeface="Calibri"/>
              <a:sym typeface="Calibri"/>
            </a:endParaRPr>
          </a:p>
        </p:txBody>
      </p:sp>
      <p:sp>
        <p:nvSpPr>
          <p:cNvPr id="142" name="Google Shape;142;p7"/>
          <p:cNvSpPr txBox="1"/>
          <p:nvPr/>
        </p:nvSpPr>
        <p:spPr>
          <a:xfrm>
            <a:off x="5153437" y="5802012"/>
            <a:ext cx="1834107" cy="8778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Richard Quenneville</a:t>
            </a:r>
            <a:endParaRPr sz="1500" b="1" i="0" u="none" strike="noStrike" cap="none" dirty="0">
              <a:solidFill>
                <a:schemeClr val="dk2"/>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ROH-Ontario</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Calibri"/>
                <a:ea typeface="Calibri"/>
                <a:cs typeface="Calibri"/>
                <a:sym typeface="Calibri"/>
              </a:rPr>
              <a:t>(2018-2021)</a:t>
            </a:r>
            <a:r>
              <a:rPr lang="en-US" sz="1200" b="0" i="0" u="none" strike="noStrike" cap="none" dirty="0">
                <a:solidFill>
                  <a:schemeClr val="dk2"/>
                </a:solidFill>
                <a:latin typeface="Calibri"/>
                <a:ea typeface="Calibri"/>
                <a:cs typeface="Calibri"/>
                <a:sym typeface="Calibri"/>
              </a:rPr>
              <a:t>   </a:t>
            </a:r>
            <a:endParaRPr sz="1200" b="0" i="0" u="none" strike="noStrike" cap="none" dirty="0">
              <a:solidFill>
                <a:schemeClr val="dk2"/>
              </a:solidFill>
              <a:latin typeface="Calibri"/>
              <a:ea typeface="Calibri"/>
              <a:cs typeface="Calibri"/>
              <a:sym typeface="Calibri"/>
            </a:endParaRPr>
          </a:p>
        </p:txBody>
      </p:sp>
      <p:sp>
        <p:nvSpPr>
          <p:cNvPr id="144" name="Google Shape;144;p7"/>
          <p:cNvSpPr txBox="1"/>
          <p:nvPr/>
        </p:nvSpPr>
        <p:spPr>
          <a:xfrm>
            <a:off x="1037928" y="3150937"/>
            <a:ext cx="1384343" cy="8778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Michele </a:t>
            </a:r>
            <a:r>
              <a:rPr lang="en-US" sz="1500" b="1" i="0" u="none" strike="noStrike" cap="none" dirty="0" err="1">
                <a:solidFill>
                  <a:schemeClr val="dk2"/>
                </a:solidFill>
                <a:latin typeface="Calibri"/>
                <a:ea typeface="Calibri"/>
                <a:cs typeface="Calibri"/>
                <a:sym typeface="Calibri"/>
              </a:rPr>
              <a:t>Kutz</a:t>
            </a:r>
            <a:endParaRPr sz="1200" b="1" i="0" u="none" strike="noStrike" cap="none" dirty="0">
              <a:solidFill>
                <a:schemeClr val="dk2"/>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ROH-Central </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&amp; Western Prov.</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Calibri"/>
                <a:ea typeface="Calibri"/>
                <a:cs typeface="Calibri"/>
                <a:sym typeface="Calibri"/>
              </a:rPr>
              <a:t>(2017-2020)</a:t>
            </a:r>
            <a:r>
              <a:rPr lang="en-US" sz="1200" b="0" i="0" u="none" strike="noStrike" cap="none" dirty="0">
                <a:solidFill>
                  <a:schemeClr val="dk2"/>
                </a:solidFill>
                <a:latin typeface="Calibri"/>
                <a:ea typeface="Calibri"/>
                <a:cs typeface="Calibri"/>
                <a:sym typeface="Calibri"/>
              </a:rPr>
              <a:t> </a:t>
            </a:r>
            <a:endParaRPr sz="1800" b="0" i="0" u="none" strike="noStrike" cap="none" dirty="0">
              <a:solidFill>
                <a:schemeClr val="dk1"/>
              </a:solidFill>
              <a:latin typeface="Calibri"/>
              <a:ea typeface="Calibri"/>
              <a:cs typeface="Calibri"/>
              <a:sym typeface="Calibri"/>
            </a:endParaRPr>
          </a:p>
        </p:txBody>
      </p:sp>
      <p:sp>
        <p:nvSpPr>
          <p:cNvPr id="145" name="Google Shape;145;p7"/>
          <p:cNvSpPr txBox="1"/>
          <p:nvPr/>
        </p:nvSpPr>
        <p:spPr>
          <a:xfrm>
            <a:off x="2975038" y="3151662"/>
            <a:ext cx="1762753" cy="8771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err="1">
                <a:solidFill>
                  <a:schemeClr val="dk2"/>
                </a:solidFill>
                <a:latin typeface="Calibri"/>
                <a:ea typeface="Calibri"/>
                <a:cs typeface="Calibri"/>
                <a:sym typeface="Calibri"/>
              </a:rPr>
              <a:t>Shamini</a:t>
            </a:r>
            <a:r>
              <a:rPr lang="en-US" sz="1500" b="1" i="0" u="none" strike="noStrike" cap="none" dirty="0">
                <a:solidFill>
                  <a:schemeClr val="dk2"/>
                </a:solidFill>
                <a:latin typeface="Calibri"/>
                <a:ea typeface="Calibri"/>
                <a:cs typeface="Calibri"/>
                <a:sym typeface="Calibri"/>
              </a:rPr>
              <a:t> Samuel</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ROH-Central </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&amp; Western Prov.</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Calibri"/>
                <a:ea typeface="Calibri"/>
                <a:cs typeface="Calibri"/>
                <a:sym typeface="Calibri"/>
              </a:rPr>
              <a:t>(2018-2021)</a:t>
            </a:r>
            <a:r>
              <a:rPr lang="en-US" sz="1200" b="0" i="0" u="none" strike="noStrike" cap="none" dirty="0">
                <a:solidFill>
                  <a:schemeClr val="dk2"/>
                </a:solidFill>
                <a:latin typeface="Calibri"/>
                <a:ea typeface="Calibri"/>
                <a:cs typeface="Calibri"/>
                <a:sym typeface="Calibri"/>
              </a:rPr>
              <a:t>  </a:t>
            </a:r>
            <a:endParaRPr sz="1800" b="0" i="0" u="none" strike="noStrike" cap="none" dirty="0">
              <a:solidFill>
                <a:schemeClr val="dk1"/>
              </a:solidFill>
              <a:latin typeface="Calibri"/>
              <a:ea typeface="Calibri"/>
              <a:cs typeface="Calibri"/>
              <a:sym typeface="Calibri"/>
            </a:endParaRPr>
          </a:p>
        </p:txBody>
      </p:sp>
      <p:sp>
        <p:nvSpPr>
          <p:cNvPr id="146" name="Google Shape;146;p7"/>
          <p:cNvSpPr txBox="1"/>
          <p:nvPr/>
        </p:nvSpPr>
        <p:spPr>
          <a:xfrm>
            <a:off x="5084866" y="3151662"/>
            <a:ext cx="1762753" cy="8771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Sarah McCurdy</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ROHT-Central </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&amp; Western Prov.</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Calibri"/>
                <a:ea typeface="Calibri"/>
                <a:cs typeface="Calibri"/>
                <a:sym typeface="Calibri"/>
              </a:rPr>
              <a:t>(2018-2021)</a:t>
            </a:r>
            <a:r>
              <a:rPr lang="en-US" sz="1200" b="0" i="0" u="none" strike="noStrike" cap="none" dirty="0">
                <a:solidFill>
                  <a:schemeClr val="dk2"/>
                </a:solidFill>
                <a:latin typeface="Calibri"/>
                <a:ea typeface="Calibri"/>
                <a:cs typeface="Calibri"/>
                <a:sym typeface="Calibri"/>
              </a:rPr>
              <a:t>  </a:t>
            </a:r>
            <a:endParaRPr sz="1800" b="0" i="0" u="none" strike="noStrike" cap="none" dirty="0">
              <a:solidFill>
                <a:schemeClr val="dk1"/>
              </a:solidFill>
              <a:latin typeface="Calibri"/>
              <a:ea typeface="Calibri"/>
              <a:cs typeface="Calibri"/>
              <a:sym typeface="Calibri"/>
            </a:endParaRPr>
          </a:p>
        </p:txBody>
      </p:sp>
      <p:pic>
        <p:nvPicPr>
          <p:cNvPr id="147" name="Google Shape;147;p7" descr="https://lh4.googleusercontent.com/7lYmoiaW5sUNmnBs2R8OGup1eP895Gnruge-6njyiwf8zOc0OvqFs9vYm_0qlyPd7guNzk9w5swqac6g0tWshQDFEamMke1gsuu57V6HqgGxL8u6m9f-sYHDHS3PId5iV-TaNXhdEdTog5nkRw"/>
          <p:cNvPicPr preferRelativeResize="0"/>
          <p:nvPr/>
        </p:nvPicPr>
        <p:blipFill rotWithShape="1">
          <a:blip r:embed="rId3">
            <a:alphaModFix/>
          </a:blip>
          <a:srcRect/>
          <a:stretch/>
        </p:blipFill>
        <p:spPr>
          <a:xfrm>
            <a:off x="3179636" y="4257612"/>
            <a:ext cx="1219617" cy="1544400"/>
          </a:xfrm>
          <a:prstGeom prst="rect">
            <a:avLst/>
          </a:prstGeom>
          <a:noFill/>
          <a:ln>
            <a:noFill/>
          </a:ln>
          <a:effectLst/>
        </p:spPr>
      </p:pic>
      <p:pic>
        <p:nvPicPr>
          <p:cNvPr id="151" name="Google Shape;151;p7"/>
          <p:cNvPicPr preferRelativeResize="0"/>
          <p:nvPr/>
        </p:nvPicPr>
        <p:blipFill rotWithShape="1">
          <a:blip r:embed="rId4">
            <a:alphaModFix/>
          </a:blip>
          <a:srcRect/>
          <a:stretch/>
        </p:blipFill>
        <p:spPr>
          <a:xfrm>
            <a:off x="9486690" y="1594607"/>
            <a:ext cx="1216800" cy="1544400"/>
          </a:xfrm>
          <a:prstGeom prst="rect">
            <a:avLst/>
          </a:prstGeom>
          <a:noFill/>
          <a:ln>
            <a:noFill/>
          </a:ln>
          <a:effectLst/>
        </p:spPr>
      </p:pic>
      <p:pic>
        <p:nvPicPr>
          <p:cNvPr id="152" name="Google Shape;152;p7"/>
          <p:cNvPicPr preferRelativeResize="0"/>
          <p:nvPr/>
        </p:nvPicPr>
        <p:blipFill rotWithShape="1">
          <a:blip r:embed="rId5">
            <a:alphaModFix/>
          </a:blip>
          <a:srcRect l="20363" t="6149" r="20514" b="12803"/>
          <a:stretch/>
        </p:blipFill>
        <p:spPr>
          <a:xfrm>
            <a:off x="5393561" y="4257612"/>
            <a:ext cx="1322019" cy="1544400"/>
          </a:xfrm>
          <a:prstGeom prst="rect">
            <a:avLst/>
          </a:prstGeom>
          <a:noFill/>
          <a:ln>
            <a:noFill/>
          </a:ln>
          <a:effectLst/>
        </p:spPr>
      </p:pic>
      <p:pic>
        <p:nvPicPr>
          <p:cNvPr id="3" name="Picture 2" descr="A person smiling for the camera&#10;&#10;Description automatically generated">
            <a:extLst>
              <a:ext uri="{FF2B5EF4-FFF2-40B4-BE49-F238E27FC236}">
                <a16:creationId xmlns:a16="http://schemas.microsoft.com/office/drawing/2014/main" id="{2DCD249F-F955-4F3F-80EC-DEF1FBCE0F16}"/>
              </a:ext>
            </a:extLst>
          </p:cNvPr>
          <p:cNvPicPr>
            <a:picLocks noChangeAspect="1"/>
          </p:cNvPicPr>
          <p:nvPr/>
        </p:nvPicPr>
        <p:blipFill>
          <a:blip r:embed="rId6"/>
          <a:stretch>
            <a:fillRect/>
          </a:stretch>
        </p:blipFill>
        <p:spPr>
          <a:xfrm>
            <a:off x="1140926" y="1552530"/>
            <a:ext cx="1172327" cy="1653340"/>
          </a:xfrm>
          <a:prstGeom prst="rect">
            <a:avLst/>
          </a:prstGeom>
        </p:spPr>
      </p:pic>
      <p:pic>
        <p:nvPicPr>
          <p:cNvPr id="5" name="Picture 4" descr="A person posing for a photo&#10;&#10;Description automatically generated">
            <a:extLst>
              <a:ext uri="{FF2B5EF4-FFF2-40B4-BE49-F238E27FC236}">
                <a16:creationId xmlns:a16="http://schemas.microsoft.com/office/drawing/2014/main" id="{3C3F32FE-A833-4CD8-9291-6CEC127BCFBD}"/>
              </a:ext>
            </a:extLst>
          </p:cNvPr>
          <p:cNvPicPr>
            <a:picLocks noChangeAspect="1"/>
          </p:cNvPicPr>
          <p:nvPr/>
        </p:nvPicPr>
        <p:blipFill>
          <a:blip r:embed="rId7"/>
          <a:stretch>
            <a:fillRect/>
          </a:stretch>
        </p:blipFill>
        <p:spPr>
          <a:xfrm>
            <a:off x="3269955" y="1568231"/>
            <a:ext cx="1139952" cy="1597152"/>
          </a:xfrm>
          <a:prstGeom prst="rect">
            <a:avLst/>
          </a:prstGeom>
        </p:spPr>
      </p:pic>
      <p:pic>
        <p:nvPicPr>
          <p:cNvPr id="7" name="Picture 6" descr="A person wearing glasses&#10;&#10;Description automatically generated">
            <a:extLst>
              <a:ext uri="{FF2B5EF4-FFF2-40B4-BE49-F238E27FC236}">
                <a16:creationId xmlns:a16="http://schemas.microsoft.com/office/drawing/2014/main" id="{CD74CFDF-5A16-4E9F-93BB-97D36260E6AE}"/>
              </a:ext>
            </a:extLst>
          </p:cNvPr>
          <p:cNvPicPr>
            <a:picLocks noChangeAspect="1"/>
          </p:cNvPicPr>
          <p:nvPr/>
        </p:nvPicPr>
        <p:blipFill>
          <a:blip r:embed="rId8"/>
          <a:stretch>
            <a:fillRect/>
          </a:stretch>
        </p:blipFill>
        <p:spPr>
          <a:xfrm>
            <a:off x="7527606" y="1530549"/>
            <a:ext cx="1102227" cy="1653340"/>
          </a:xfrm>
          <a:prstGeom prst="rect">
            <a:avLst/>
          </a:prstGeom>
        </p:spPr>
      </p:pic>
      <p:pic>
        <p:nvPicPr>
          <p:cNvPr id="11" name="Picture 10" descr="A person in glasses looking at the camera&#10;&#10;Description automatically generated">
            <a:extLst>
              <a:ext uri="{FF2B5EF4-FFF2-40B4-BE49-F238E27FC236}">
                <a16:creationId xmlns:a16="http://schemas.microsoft.com/office/drawing/2014/main" id="{7BD114FE-36C9-4F83-A920-4D26E2E9576E}"/>
              </a:ext>
            </a:extLst>
          </p:cNvPr>
          <p:cNvPicPr>
            <a:picLocks noChangeAspect="1"/>
          </p:cNvPicPr>
          <p:nvPr/>
        </p:nvPicPr>
        <p:blipFill>
          <a:blip r:embed="rId9"/>
          <a:stretch>
            <a:fillRect/>
          </a:stretch>
        </p:blipFill>
        <p:spPr>
          <a:xfrm>
            <a:off x="1185562" y="4220251"/>
            <a:ext cx="1090800" cy="1636200"/>
          </a:xfrm>
          <a:prstGeom prst="rect">
            <a:avLst/>
          </a:prstGeom>
        </p:spPr>
      </p:pic>
      <p:pic>
        <p:nvPicPr>
          <p:cNvPr id="13" name="Picture 12" descr="A person wearing glasses and smiling at the camera&#10;&#10;Description automatically generated">
            <a:extLst>
              <a:ext uri="{FF2B5EF4-FFF2-40B4-BE49-F238E27FC236}">
                <a16:creationId xmlns:a16="http://schemas.microsoft.com/office/drawing/2014/main" id="{712F05D9-C32D-4802-B824-EA0CB14E0908}"/>
              </a:ext>
            </a:extLst>
          </p:cNvPr>
          <p:cNvPicPr>
            <a:picLocks noChangeAspect="1"/>
          </p:cNvPicPr>
          <p:nvPr/>
        </p:nvPicPr>
        <p:blipFill>
          <a:blip r:embed="rId10"/>
          <a:stretch>
            <a:fillRect/>
          </a:stretch>
        </p:blipFill>
        <p:spPr>
          <a:xfrm>
            <a:off x="7524396" y="4224120"/>
            <a:ext cx="1292838" cy="1577892"/>
          </a:xfrm>
          <a:prstGeom prst="rect">
            <a:avLst/>
          </a:prstGeom>
        </p:spPr>
      </p:pic>
      <p:pic>
        <p:nvPicPr>
          <p:cNvPr id="15" name="Picture 14" descr="A person wearing glasses and smiling at the camera&#10;&#10;Description automatically generated">
            <a:extLst>
              <a:ext uri="{FF2B5EF4-FFF2-40B4-BE49-F238E27FC236}">
                <a16:creationId xmlns:a16="http://schemas.microsoft.com/office/drawing/2014/main" id="{C4BA0B8C-A031-4C1F-9ABA-17562247B153}"/>
              </a:ext>
            </a:extLst>
          </p:cNvPr>
          <p:cNvPicPr>
            <a:picLocks noChangeAspect="1"/>
          </p:cNvPicPr>
          <p:nvPr/>
        </p:nvPicPr>
        <p:blipFill>
          <a:blip r:embed="rId11"/>
          <a:stretch>
            <a:fillRect/>
          </a:stretch>
        </p:blipFill>
        <p:spPr>
          <a:xfrm>
            <a:off x="9486690" y="4206831"/>
            <a:ext cx="1279714" cy="1599643"/>
          </a:xfrm>
          <a:prstGeom prst="rect">
            <a:avLst/>
          </a:prstGeom>
        </p:spPr>
      </p:pic>
      <p:pic>
        <p:nvPicPr>
          <p:cNvPr id="4" name="Picture 3" descr="A person smiling for the camera&#10;&#10;Description automatically generated">
            <a:extLst>
              <a:ext uri="{FF2B5EF4-FFF2-40B4-BE49-F238E27FC236}">
                <a16:creationId xmlns:a16="http://schemas.microsoft.com/office/drawing/2014/main" id="{70B00566-4A60-4FAE-841D-C26CE618F24F}"/>
              </a:ext>
            </a:extLst>
          </p:cNvPr>
          <p:cNvPicPr>
            <a:picLocks noChangeAspect="1"/>
          </p:cNvPicPr>
          <p:nvPr/>
        </p:nvPicPr>
        <p:blipFill>
          <a:blip r:embed="rId12"/>
          <a:stretch>
            <a:fillRect/>
          </a:stretch>
        </p:blipFill>
        <p:spPr>
          <a:xfrm>
            <a:off x="5453694" y="1512805"/>
            <a:ext cx="1102227" cy="16525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8"/>
          <p:cNvSpPr txBox="1">
            <a:spLocks noGrp="1"/>
          </p:cNvSpPr>
          <p:nvPr>
            <p:ph type="title"/>
          </p:nvPr>
        </p:nvSpPr>
        <p:spPr>
          <a:xfrm>
            <a:off x="451104" y="1164336"/>
            <a:ext cx="3200400" cy="160019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dirty="0"/>
              <a:t>PRESIDENT'S REPORT</a:t>
            </a:r>
            <a:endParaRPr dirty="0"/>
          </a:p>
        </p:txBody>
      </p:sp>
      <p:sp>
        <p:nvSpPr>
          <p:cNvPr id="159" name="Google Shape;159;p8"/>
          <p:cNvSpPr txBox="1">
            <a:spLocks noGrp="1"/>
          </p:cNvSpPr>
          <p:nvPr>
            <p:ph idx="1"/>
          </p:nvPr>
        </p:nvSpPr>
        <p:spPr>
          <a:xfrm>
            <a:off x="4620767" y="853440"/>
            <a:ext cx="5962565" cy="544982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sz="3200" b="1" dirty="0">
                <a:solidFill>
                  <a:srgbClr val="C00000"/>
                </a:solidFill>
              </a:rPr>
              <a:t>2019 – 2020 Highlights</a:t>
            </a:r>
            <a:endParaRPr sz="3200" b="1" dirty="0">
              <a:solidFill>
                <a:srgbClr val="C00000"/>
              </a:solidFill>
            </a:endParaRPr>
          </a:p>
        </p:txBody>
      </p:sp>
      <p:sp>
        <p:nvSpPr>
          <p:cNvPr id="158" name="Google Shape;158;p8"/>
          <p:cNvSpPr txBox="1">
            <a:spLocks noGrp="1"/>
          </p:cNvSpPr>
          <p:nvPr>
            <p:ph type="body" sz="half" idx="2"/>
          </p:nvPr>
        </p:nvSpPr>
        <p:spPr>
          <a:xfrm>
            <a:off x="4620768" y="1523999"/>
            <a:ext cx="5181600" cy="4779265"/>
          </a:xfrm>
          <a:prstGeom prst="rect">
            <a:avLst/>
          </a:prstGeom>
          <a:noFill/>
          <a:ln>
            <a:noFill/>
          </a:ln>
        </p:spPr>
        <p:txBody>
          <a:bodyPr spcFirstLastPara="1" wrap="square" lIns="91425" tIns="45700" rIns="91425" bIns="45700" anchor="t" anchorCtr="0">
            <a:normAutofit fontScale="70000" lnSpcReduction="20000"/>
          </a:bodyPr>
          <a:lstStyle/>
          <a:p>
            <a:pPr marL="342900" lvl="0" indent="-342900">
              <a:lnSpc>
                <a:spcPct val="90000"/>
              </a:lnSpc>
              <a:spcBef>
                <a:spcPts val="0"/>
              </a:spcBef>
              <a:spcAft>
                <a:spcPts val="0"/>
              </a:spcAft>
              <a:buClr>
                <a:srgbClr val="C00000"/>
              </a:buClr>
              <a:buSzPts val="1680"/>
              <a:buFont typeface="Noto Sans Symbols"/>
              <a:buChar char="•"/>
            </a:pPr>
            <a:r>
              <a:rPr lang="en-US" sz="2400" dirty="0"/>
              <a:t>New Secretariat – Ms. Leah McCormick</a:t>
            </a:r>
          </a:p>
          <a:p>
            <a:pPr marL="342900" lvl="0" indent="-342900">
              <a:lnSpc>
                <a:spcPct val="90000"/>
              </a:lnSpc>
              <a:spcBef>
                <a:spcPts val="0"/>
              </a:spcBef>
              <a:spcAft>
                <a:spcPts val="0"/>
              </a:spcAft>
              <a:buClr>
                <a:srgbClr val="C00000"/>
              </a:buClr>
              <a:buSzPts val="1680"/>
              <a:buFont typeface="Noto Sans Symbols"/>
              <a:buChar char="•"/>
            </a:pPr>
            <a:endParaRPr lang="en-US" sz="2400" dirty="0"/>
          </a:p>
          <a:p>
            <a:pPr marL="342900" lvl="0" indent="-342900">
              <a:lnSpc>
                <a:spcPct val="90000"/>
              </a:lnSpc>
              <a:spcBef>
                <a:spcPts val="0"/>
              </a:spcBef>
              <a:spcAft>
                <a:spcPts val="0"/>
              </a:spcAft>
              <a:buClr>
                <a:srgbClr val="C00000"/>
              </a:buClr>
              <a:buSzPts val="1680"/>
              <a:buFont typeface="Noto Sans Symbols"/>
              <a:buChar char="•"/>
            </a:pPr>
            <a:r>
              <a:rPr lang="en-US" sz="2400" dirty="0"/>
              <a:t>Strong effort on Promotion (banners), presence at conferences, new seal, and new frames</a:t>
            </a:r>
          </a:p>
          <a:p>
            <a:pPr marL="342900" lvl="0" indent="-342900">
              <a:lnSpc>
                <a:spcPct val="90000"/>
              </a:lnSpc>
              <a:spcBef>
                <a:spcPts val="1200"/>
              </a:spcBef>
              <a:spcAft>
                <a:spcPts val="0"/>
              </a:spcAft>
              <a:buClr>
                <a:srgbClr val="C00000"/>
              </a:buClr>
              <a:buSzPts val="1680"/>
              <a:buFont typeface="Noto Sans Symbols"/>
              <a:buChar char="•"/>
            </a:pPr>
            <a:r>
              <a:rPr lang="en-US" sz="2400" dirty="0"/>
              <a:t>New online membership database (Wild Apricot) and new website</a:t>
            </a:r>
          </a:p>
          <a:p>
            <a:pPr marL="342900" lvl="0" indent="-342900">
              <a:lnSpc>
                <a:spcPct val="90000"/>
              </a:lnSpc>
              <a:spcBef>
                <a:spcPts val="1200"/>
              </a:spcBef>
              <a:spcAft>
                <a:spcPts val="0"/>
              </a:spcAft>
              <a:buClr>
                <a:srgbClr val="C00000"/>
              </a:buClr>
              <a:buSzPts val="1680"/>
              <a:buFont typeface="Noto Sans Symbols"/>
              <a:buChar char="•"/>
            </a:pPr>
            <a:r>
              <a:rPr lang="en-US" sz="2400" dirty="0"/>
              <a:t>Work has </a:t>
            </a:r>
            <a:r>
              <a:rPr lang="en-US" sz="2400"/>
              <a:t>begun on translation </a:t>
            </a:r>
            <a:r>
              <a:rPr lang="en-US" sz="2400" dirty="0"/>
              <a:t>of website to French</a:t>
            </a:r>
          </a:p>
          <a:p>
            <a:pPr marL="342900" lvl="0" indent="-342900">
              <a:lnSpc>
                <a:spcPct val="90000"/>
              </a:lnSpc>
              <a:spcBef>
                <a:spcPts val="1200"/>
              </a:spcBef>
              <a:spcAft>
                <a:spcPts val="0"/>
              </a:spcAft>
              <a:buClr>
                <a:srgbClr val="C00000"/>
              </a:buClr>
              <a:buSzPts val="1680"/>
              <a:buFont typeface="Noto Sans Symbols"/>
              <a:buChar char="•"/>
            </a:pPr>
            <a:r>
              <a:rPr lang="en-US" sz="2400" dirty="0"/>
              <a:t>Review of Oral Exam process to assess sustainability of future examiners</a:t>
            </a:r>
          </a:p>
          <a:p>
            <a:pPr marL="342900" indent="-342900">
              <a:spcBef>
                <a:spcPts val="1200"/>
              </a:spcBef>
              <a:buClr>
                <a:srgbClr val="C00000"/>
              </a:buClr>
              <a:buSzPts val="1680"/>
              <a:buFont typeface="Arial" panose="020B0604020202020204" pitchFamily="34" charset="0"/>
              <a:buChar char="•"/>
            </a:pPr>
            <a:r>
              <a:rPr lang="en-US" sz="2400" dirty="0"/>
              <a:t>Reception in Halifax – pre COVID</a:t>
            </a:r>
          </a:p>
          <a:p>
            <a:pPr marL="342900" indent="-342900">
              <a:spcBef>
                <a:spcPts val="1200"/>
              </a:spcBef>
              <a:buClr>
                <a:srgbClr val="C00000"/>
              </a:buClr>
              <a:buSzPts val="1680"/>
              <a:buFont typeface="Arial" panose="020B0604020202020204" pitchFamily="34" charset="0"/>
              <a:buChar char="•"/>
            </a:pPr>
            <a:r>
              <a:rPr lang="en-US" sz="2400" dirty="0"/>
              <a:t>Meetings with IOHA AGM, OHAO, BCRSP &amp; ASHSP</a:t>
            </a:r>
          </a:p>
          <a:p>
            <a:pPr marL="342900" indent="-342900">
              <a:spcBef>
                <a:spcPts val="1200"/>
              </a:spcBef>
              <a:buClr>
                <a:srgbClr val="C00000"/>
              </a:buClr>
              <a:buSzPts val="1680"/>
              <a:buFont typeface="Arial" panose="020B0604020202020204" pitchFamily="34" charset="0"/>
              <a:buChar char="•"/>
            </a:pPr>
            <a:r>
              <a:rPr lang="en-US" sz="2400" dirty="0"/>
              <a:t>Reviewing membership</a:t>
            </a:r>
          </a:p>
          <a:p>
            <a:pPr marL="342900" lvl="0" indent="-342900">
              <a:lnSpc>
                <a:spcPct val="90000"/>
              </a:lnSpc>
              <a:spcBef>
                <a:spcPts val="1200"/>
              </a:spcBef>
              <a:spcAft>
                <a:spcPts val="0"/>
              </a:spcAft>
              <a:buClr>
                <a:srgbClr val="C00000"/>
              </a:buClr>
              <a:buSzPts val="1680"/>
              <a:buChar char="•"/>
            </a:pPr>
            <a:r>
              <a:rPr lang="en-US" sz="2400" dirty="0"/>
              <a:t>New retirement policy for membership retention – Marc-André</a:t>
            </a:r>
          </a:p>
          <a:p>
            <a:pPr marL="274320" lvl="0" indent="-101600" algn="l" rtl="0">
              <a:lnSpc>
                <a:spcPct val="90000"/>
              </a:lnSpc>
              <a:spcBef>
                <a:spcPts val="1800"/>
              </a:spcBef>
              <a:spcAft>
                <a:spcPts val="0"/>
              </a:spcAft>
              <a:buSzPts val="2000"/>
              <a:buNone/>
            </a:pP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RedLineBusiness_16x9">
      <a:dk1>
        <a:srgbClr val="514A40"/>
      </a:dk1>
      <a:lt1>
        <a:srgbClr val="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3130</TotalTime>
  <Words>2361</Words>
  <Application>Microsoft Office PowerPoint</Application>
  <PresentationFormat>Widescreen</PresentationFormat>
  <Paragraphs>504</Paragraphs>
  <Slides>62</Slides>
  <Notes>59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62</vt:i4>
      </vt:variant>
    </vt:vector>
  </HeadingPairs>
  <TitlesOfParts>
    <vt:vector size="71" baseType="lpstr">
      <vt:lpstr>Arial</vt:lpstr>
      <vt:lpstr>Arial Black</vt:lpstr>
      <vt:lpstr>Calibri</vt:lpstr>
      <vt:lpstr>Cambria</vt:lpstr>
      <vt:lpstr>Century Schoolbook</vt:lpstr>
      <vt:lpstr>Lato Black</vt:lpstr>
      <vt:lpstr>Noto Sans Symbols</vt:lpstr>
      <vt:lpstr>Wingdings 2</vt:lpstr>
      <vt:lpstr>View</vt:lpstr>
      <vt:lpstr>PowerPoint Presentation</vt:lpstr>
      <vt:lpstr>PowerPoint Presentation</vt:lpstr>
      <vt:lpstr>MOTION TO APPROVE THE AGENDA </vt:lpstr>
      <vt:lpstr>MOTION TO APPROVE THE 2019 MINUTES</vt:lpstr>
      <vt:lpstr>PRESIDENT’S REPORT </vt:lpstr>
      <vt:lpstr>PRESIDENT'S REPORT</vt:lpstr>
      <vt:lpstr>PRESIDENT'S REPORT</vt:lpstr>
      <vt:lpstr>PRESIDENT’S REPORT 2019-2020 BOARD OF DIRECTORS</vt:lpstr>
      <vt:lpstr>PRESIDENT'S REPORT</vt:lpstr>
      <vt:lpstr>VICE PRESIDENT’S REPORT </vt:lpstr>
      <vt:lpstr>   VICE PRESIDENT’S REPORT</vt:lpstr>
      <vt:lpstr>VICE PRESIDENT’S REPORT</vt:lpstr>
      <vt:lpstr>VICE PRESIDENT’S REPORT</vt:lpstr>
      <vt:lpstr>VICE PRESIDENT’S REPORT</vt:lpstr>
      <vt:lpstr>TREASURER’S REPORT </vt:lpstr>
      <vt:lpstr>TREASURER'S  REPORT</vt:lpstr>
      <vt:lpstr>TREASURER'S  REPORT</vt:lpstr>
      <vt:lpstr>TREASURER'S  REPORT</vt:lpstr>
      <vt:lpstr>TREASURER'S  REPORT</vt:lpstr>
      <vt:lpstr>TREASURER'S  REPORT </vt:lpstr>
      <vt:lpstr>MOTION TO APPROVE 2019 AUDITOR’S REPORT</vt:lpstr>
      <vt:lpstr>MOTION TO APPOINT SCARROW &amp; DONALD FOR THE 2020 AUDIT</vt:lpstr>
      <vt:lpstr>REGISTRAR’S REPORT </vt:lpstr>
      <vt:lpstr>REGISTRAR’S REPORT</vt:lpstr>
      <vt:lpstr>WHAT DOES OUR MEMBERSHIP LOOK LIKE ACROSS CANADA</vt:lpstr>
      <vt:lpstr>Total Membership: 2010-2019</vt:lpstr>
      <vt:lpstr>Total Exam Candidates  (2015-2020)</vt:lpstr>
      <vt:lpstr>PowerPoint Presentation</vt:lpstr>
      <vt:lpstr>REGISTRAR'S  REPORT</vt:lpstr>
      <vt:lpstr>PowerPoint Presentation</vt:lpstr>
      <vt:lpstr>REGISTRAR’S REPORT NEW ROH MEMBERS</vt:lpstr>
      <vt:lpstr>COMMITTEE REPORTS</vt:lpstr>
      <vt:lpstr>EXTERNAL AFFAIRS REPORT </vt:lpstr>
      <vt:lpstr>EXTERNAL AFFAIRS</vt:lpstr>
      <vt:lpstr>COMMUNICATIONS COMMITTEE REPORT </vt:lpstr>
      <vt:lpstr>COMMUNICATIONS REPORT</vt:lpstr>
      <vt:lpstr>COMMUNICATIONS REPORT </vt:lpstr>
      <vt:lpstr>ROH &amp; ROHT EXAM COMMITTEE REPORTS</vt:lpstr>
      <vt:lpstr>ROH EXAM COMMITTEE REPORT </vt:lpstr>
      <vt:lpstr>ROH EXAM COMMITTEE REPORT </vt:lpstr>
      <vt:lpstr>ROH EXAM COMMITTEE REPORT </vt:lpstr>
      <vt:lpstr>ROHT EXAM COMMITTEE REPORT </vt:lpstr>
      <vt:lpstr>REGISTRATION MAINTENANCE POINTS COMMITTEE REPORT</vt:lpstr>
      <vt:lpstr>ROH REGISTRATION MAINTENANCE  </vt:lpstr>
      <vt:lpstr>ROHT REGISTRATION MAINTENANCE  </vt:lpstr>
      <vt:lpstr>REGISTRATION MAINTENANCE POINTS REPORT </vt:lpstr>
      <vt:lpstr>PROMOTIONS COMMITTEE REPORT </vt:lpstr>
      <vt:lpstr>PROMOTIONS COMMITTEE</vt:lpstr>
      <vt:lpstr>PROMOTIONS COMMITTEE</vt:lpstr>
      <vt:lpstr>PROMOTIONS COMMITTEE</vt:lpstr>
      <vt:lpstr>PROMOTIONS COMMITTEE</vt:lpstr>
      <vt:lpstr>CRBOH Merchandise</vt:lpstr>
      <vt:lpstr>PROMOTIONS COMMITTEE</vt:lpstr>
      <vt:lpstr>NEW BUSINESS    NEW AND OUTGOING DIRECTORS </vt:lpstr>
      <vt:lpstr>INCOMING PRESIDENT  2020 – 2021 </vt:lpstr>
      <vt:lpstr>NEW DIRECTORS ROH – CENTRAL &amp; WESTERN</vt:lpstr>
      <vt:lpstr>NEW DIRECTORS ROH – ONTARIO</vt:lpstr>
      <vt:lpstr>OUTGOING DIRECTORS  MANY THANKS  FOR YOUR HARD WORK &amp; CONTRIBUTIONS TO THE BOARD</vt:lpstr>
      <vt:lpstr>2020 Key Priorities</vt:lpstr>
      <vt:lpstr>Q &amp; A Please use the chat function if you have a question</vt:lpstr>
      <vt:lpstr>MOTION TO ADJOURN THE CRBOH 33RD ANNUAL GENERAL MEETING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Leah McCormick</dc:creator>
  <cp:lastModifiedBy>Leah McCormick</cp:lastModifiedBy>
  <cp:revision>65</cp:revision>
  <dcterms:created xsi:type="dcterms:W3CDTF">2020-04-29T17:54:15Z</dcterms:created>
  <dcterms:modified xsi:type="dcterms:W3CDTF">2020-06-15T19:17:01Z</dcterms:modified>
</cp:coreProperties>
</file>